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>
      <p:cViewPr varScale="1">
        <p:scale>
          <a:sx n="116" d="100"/>
          <a:sy n="116" d="100"/>
        </p:scale>
        <p:origin x="86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User-provided brand-strategy copy.</a:t>
            </a:r>
          </a:p>
          <a:p>
            <a:r>
              <a:t>- IKEA logo: https://www.ikea.com/global/assets/logos/brand/ikea.svg</a:t>
            </a:r>
          </a:p>
          <a:p>
            <a:r>
              <a:t>- IKEA living-room image: https://www.ikea.com/global/en/media/PH_208374_559f789e42.jpg</a:t>
            </a:r>
          </a:p>
          <a:p>
            <a:r>
              <a:t>- IKEA compact student-room image: https://www.ikea.com/global/en/media/PH_209331_b5f055628f.jpg</a:t>
            </a:r>
          </a:p>
          <a:p>
            <a:r>
              <a:t>- IKEA logo and colours: https://www.ikea.com/ph/en/this-is-ikea/about-us/the-ikea-logo-history-and-design-pub55d85f50/</a:t>
            </a:r>
          </a:p>
          <a:p>
            <a:r>
              <a:t>- Democratic Design: https://www.ikea.com/ph/en/this-is-ikea/about-us/democratic-design-how-ikea-designs-for-everyone-pub5991eac0/</a:t>
            </a:r>
          </a:p>
          <a:p>
            <a:r>
              <a:t>- The Wonderful Everyday: https://www.ikea.com/gb/en/newsroom/corporate-news/ikea-invites-people-to-show-off-your-savvy-pub64ca3880/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IKEA Mini Brand Guide — one-page reference covering logo suite, background usage, misuse, colour palette, typography and design elements. Layout system matches the IKEA Brand Strategy one-pager: blue masthead with yellow rule, two-panel body, blue footer.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946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masthead">
            <a:extLst>
              <a:ext uri="{FF2B5EF4-FFF2-40B4-BE49-F238E27FC236}">
                <a16:creationId xmlns:a16="http://schemas.microsoft.com/office/drawing/2014/main" id="{A6C7DAA8-9773-4F7E-B38A-8889167005C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876300"/>
          </a:xfrm>
          <a:prstGeom prst="rect">
            <a:avLst/>
          </a:prstGeom>
          <a:solidFill>
            <a:srgbClr val="0058A3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masthead-yellow-rule">
            <a:extLst>
              <a:ext uri="{FF2B5EF4-FFF2-40B4-BE49-F238E27FC236}">
                <a16:creationId xmlns:a16="http://schemas.microsoft.com/office/drawing/2014/main" id="{193414D8-FA3C-458E-B3B6-4EB03B911A73}"/>
              </a:ext>
            </a:extLst>
          </p:cNvPr>
          <p:cNvSpPr>
            <a:spLocks noGrp="1"/>
          </p:cNvSpPr>
          <p:nvPr/>
        </p:nvSpPr>
        <p:spPr>
          <a:xfrm>
            <a:off x="0" y="876300"/>
            <a:ext cx="12192000" cy="76200"/>
          </a:xfrm>
          <a:prstGeom prst="rect">
            <a:avLst/>
          </a:prstGeom>
          <a:solidFill>
            <a:srgbClr val="FFDA1A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0" name="Graphic 29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609600" y="219075"/>
            <a:ext cx="1104900" cy="457200"/>
          </a:xfrm>
          <a:prstGeom prst="rect">
            <a:avLst/>
          </a:prstGeom>
        </p:spPr>
      </p:pic>
      <p:sp>
        <p:nvSpPr>
          <p:cNvPr id="4" name="slide-title">
            <a:extLst>
              <a:ext uri="{FF2B5EF4-FFF2-40B4-BE49-F238E27FC236}">
                <a16:creationId xmlns:a16="http://schemas.microsoft.com/office/drawing/2014/main" id="{2292A6A4-5E6A-4330-A9C0-D7B847558FF6}"/>
              </a:ext>
            </a:extLst>
          </p:cNvPr>
          <p:cNvSpPr>
            <a:spLocks noGrp="1"/>
          </p:cNvSpPr>
          <p:nvPr/>
        </p:nvSpPr>
        <p:spPr>
          <a:xfrm>
            <a:off x="2057400" y="190500"/>
            <a:ext cx="55245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2000"/>
              </a:lnSpc>
              <a:buNone/>
              <a:defRPr sz="3600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pPr>
            <a:r>
              <a:rPr sz="3600" b="1">
                <a:solidFill>
                  <a:srgbClr val="FFFFFF"/>
                </a:solidFill>
                <a:latin typeface="Noto Sans"/>
                <a:ea typeface="Noto Sans"/>
                <a:cs typeface="Noto Sans"/>
              </a:rPr>
              <a:t>IKEA Brand Strategy</a:t>
            </a:r>
          </a:p>
        </p:txBody>
      </p:sp>
      <p:sp>
        <p:nvSpPr>
          <p:cNvPr id="5" name="one-page-kicker">
            <a:extLst>
              <a:ext uri="{FF2B5EF4-FFF2-40B4-BE49-F238E27FC236}">
                <a16:creationId xmlns:a16="http://schemas.microsoft.com/office/drawing/2014/main" id="{957580AA-E8F6-4927-A9AE-BF9360E89F18}"/>
              </a:ext>
            </a:extLst>
          </p:cNvPr>
          <p:cNvSpPr>
            <a:spLocks noGrp="1"/>
          </p:cNvSpPr>
          <p:nvPr/>
        </p:nvSpPr>
        <p:spPr>
          <a:xfrm>
            <a:off x="8991600" y="314325"/>
            <a:ext cx="25908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02000"/>
              </a:lnSpc>
              <a:buNone/>
              <a:defRPr sz="1350" b="1">
                <a:solidFill>
                  <a:srgbClr val="FFDA1A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FFDA1A"/>
                </a:solidFill>
                <a:latin typeface="Noto Sans"/>
                <a:ea typeface="Noto Sans"/>
                <a:cs typeface="Noto Sans"/>
              </a:rPr>
              <a:t>DESIGNED FOR THE MANY</a:t>
            </a:r>
          </a:p>
        </p:txBody>
      </p:sp>
      <p:sp>
        <p:nvSpPr>
          <p:cNvPr id="6" name="section-strategy-core">
            <a:extLst>
              <a:ext uri="{FF2B5EF4-FFF2-40B4-BE49-F238E27FC236}">
                <a16:creationId xmlns:a16="http://schemas.microsoft.com/office/drawing/2014/main" id="{4DB83B4C-E136-459E-88DF-E0E9E77B71F6}"/>
              </a:ext>
            </a:extLst>
          </p:cNvPr>
          <p:cNvSpPr>
            <a:spLocks noGrp="1"/>
          </p:cNvSpPr>
          <p:nvPr/>
        </p:nvSpPr>
        <p:spPr>
          <a:xfrm>
            <a:off x="609600" y="1162050"/>
            <a:ext cx="32766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1350" b="1">
                <a:solidFill>
                  <a:srgbClr val="0058A3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0058A3"/>
                </a:solidFill>
                <a:latin typeface="Noto Sans"/>
                <a:ea typeface="Noto Sans"/>
                <a:cs typeface="Noto Sans"/>
              </a:rPr>
              <a:t>STRATEGY CORE</a:t>
            </a:r>
          </a:p>
        </p:txBody>
      </p:sp>
      <p:sp>
        <p:nvSpPr>
          <p:cNvPr id="7" name="section-rule-strategy-core">
            <a:extLst>
              <a:ext uri="{FF2B5EF4-FFF2-40B4-BE49-F238E27FC236}">
                <a16:creationId xmlns:a16="http://schemas.microsoft.com/office/drawing/2014/main" id="{575096BB-9B2D-4A98-A2C3-E56086995711}"/>
              </a:ext>
            </a:extLst>
          </p:cNvPr>
          <p:cNvSpPr>
            <a:spLocks noGrp="1"/>
          </p:cNvSpPr>
          <p:nvPr/>
        </p:nvSpPr>
        <p:spPr>
          <a:xfrm>
            <a:off x="609600" y="1428750"/>
            <a:ext cx="552450" cy="47625"/>
          </a:xfrm>
          <a:prstGeom prst="rect">
            <a:avLst/>
          </a:prstGeom>
          <a:solidFill>
            <a:srgbClr val="FFDA1A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ection-messaging-behaviour">
            <a:extLst>
              <a:ext uri="{FF2B5EF4-FFF2-40B4-BE49-F238E27FC236}">
                <a16:creationId xmlns:a16="http://schemas.microsoft.com/office/drawing/2014/main" id="{45732332-7B95-4F06-A572-E7FD8C028DFE}"/>
              </a:ext>
            </a:extLst>
          </p:cNvPr>
          <p:cNvSpPr>
            <a:spLocks noGrp="1"/>
          </p:cNvSpPr>
          <p:nvPr/>
        </p:nvSpPr>
        <p:spPr>
          <a:xfrm>
            <a:off x="4191000" y="1162050"/>
            <a:ext cx="342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1350" b="1">
                <a:solidFill>
                  <a:srgbClr val="0058A3"/>
                </a:solidFill>
                <a:latin typeface="Noto Sans"/>
                <a:ea typeface="Noto Sans"/>
                <a:cs typeface="Noto Sans"/>
              </a:defRPr>
            </a:pPr>
            <a:r>
              <a:rPr sz="1350" b="1">
                <a:solidFill>
                  <a:srgbClr val="0058A3"/>
                </a:solidFill>
                <a:latin typeface="Noto Sans"/>
                <a:ea typeface="Noto Sans"/>
                <a:cs typeface="Noto Sans"/>
              </a:rPr>
              <a:t>MESSAGING + BEHAVIOUR</a:t>
            </a:r>
          </a:p>
        </p:txBody>
      </p:sp>
      <p:sp>
        <p:nvSpPr>
          <p:cNvPr id="9" name="section-rule-messaging-behaviour">
            <a:extLst>
              <a:ext uri="{FF2B5EF4-FFF2-40B4-BE49-F238E27FC236}">
                <a16:creationId xmlns:a16="http://schemas.microsoft.com/office/drawing/2014/main" id="{278B3632-9A9C-4586-9451-23B432F14A3D}"/>
              </a:ext>
            </a:extLst>
          </p:cNvPr>
          <p:cNvSpPr>
            <a:spLocks noGrp="1"/>
          </p:cNvSpPr>
          <p:nvPr/>
        </p:nvSpPr>
        <p:spPr>
          <a:xfrm>
            <a:off x="4191000" y="1428750"/>
            <a:ext cx="552450" cy="47625"/>
          </a:xfrm>
          <a:prstGeom prst="rect">
            <a:avLst/>
          </a:prstGeom>
          <a:solidFill>
            <a:srgbClr val="FFDA1A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item-audience">
            <a:extLst>
              <a:ext uri="{FF2B5EF4-FFF2-40B4-BE49-F238E27FC236}">
                <a16:creationId xmlns:a16="http://schemas.microsoft.com/office/drawing/2014/main" id="{C705F139-FF1E-4D18-A872-4FAC1B513E36}"/>
              </a:ext>
            </a:extLst>
          </p:cNvPr>
          <p:cNvSpPr>
            <a:spLocks noGrp="1"/>
          </p:cNvSpPr>
          <p:nvPr/>
        </p:nvSpPr>
        <p:spPr>
          <a:xfrm>
            <a:off x="609600" y="1562100"/>
            <a:ext cx="32766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19050" bIns="0" anchor="t">
            <a:noAutofit/>
          </a:bodyPr>
          <a:lstStyle/>
          <a:p>
            <a:pPr>
              <a:lnSpc>
                <a:spcPct val="102000"/>
              </a:lnSpc>
              <a:spcAft>
                <a:spcPts val="3"/>
              </a:spcAft>
              <a:buNone/>
              <a:defRPr sz="1450">
                <a:solidFill>
                  <a:srgbClr val="202124"/>
                </a:solidFill>
                <a:latin typeface="Noto Sans"/>
                <a:ea typeface="Noto Sans"/>
                <a:cs typeface="Noto Sans"/>
              </a:defRPr>
            </a:pPr>
            <a:r>
              <a:rPr sz="1450" b="1">
                <a:solidFill>
                  <a:srgbClr val="202124"/>
                </a:solidFill>
                <a:latin typeface="Noto Sans"/>
                <a:ea typeface="Noto Sans"/>
                <a:cs typeface="Noto Sans"/>
              </a:rPr>
              <a:t>AUDIENCE</a:t>
            </a:r>
          </a:p>
          <a:p>
            <a:pPr>
              <a:lnSpc>
                <a:spcPct val="102000"/>
              </a:lnSpc>
              <a:buNone/>
              <a:defRPr sz="1450">
                <a:solidFill>
                  <a:srgbClr val="202124"/>
                </a:solidFill>
                <a:latin typeface="Noto Sans"/>
                <a:ea typeface="Noto Sans"/>
                <a:cs typeface="Noto Sans"/>
              </a:defRPr>
            </a:pPr>
            <a:r>
              <a:rPr sz="1450">
                <a:solidFill>
                  <a:srgbClr val="202124"/>
                </a:solidFill>
                <a:latin typeface="Noto Sans"/>
                <a:ea typeface="Noto Sans"/>
                <a:cs typeface="Noto Sans"/>
              </a:rPr>
              <a:t>The many people—ordinary households seeking to improve everyday life at home</a:t>
            </a:r>
          </a:p>
        </p:txBody>
      </p:sp>
      <p:sp>
        <p:nvSpPr>
          <p:cNvPr id="11" name="item-positioning">
            <a:extLst>
              <a:ext uri="{FF2B5EF4-FFF2-40B4-BE49-F238E27FC236}">
                <a16:creationId xmlns:a16="http://schemas.microsoft.com/office/drawing/2014/main" id="{1F426E49-4733-431C-89A2-DBBBDE4D2F5D}"/>
              </a:ext>
            </a:extLst>
          </p:cNvPr>
          <p:cNvSpPr>
            <a:spLocks noGrp="1"/>
          </p:cNvSpPr>
          <p:nvPr/>
        </p:nvSpPr>
        <p:spPr>
          <a:xfrm>
            <a:off x="609600" y="2514600"/>
            <a:ext cx="32766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19050" bIns="0" anchor="t">
            <a:noAutofit/>
          </a:bodyPr>
          <a:lstStyle/>
          <a:p>
            <a:pPr>
              <a:lnSpc>
                <a:spcPct val="102000"/>
              </a:lnSpc>
              <a:spcAft>
                <a:spcPts val="3"/>
              </a:spcAft>
              <a:buNone/>
              <a:defRPr sz="1450">
                <a:solidFill>
                  <a:srgbClr val="202124"/>
                </a:solidFill>
                <a:latin typeface="Noto Sans"/>
                <a:ea typeface="Noto Sans"/>
                <a:cs typeface="Noto Sans"/>
              </a:defRPr>
            </a:pPr>
            <a:r>
              <a:rPr sz="1450" b="1">
                <a:solidFill>
                  <a:srgbClr val="202124"/>
                </a:solidFill>
                <a:latin typeface="Noto Sans"/>
                <a:ea typeface="Noto Sans"/>
                <a:cs typeface="Noto Sans"/>
              </a:rPr>
              <a:t>POSITIONING</a:t>
            </a:r>
          </a:p>
          <a:p>
            <a:pPr>
              <a:lnSpc>
                <a:spcPct val="102000"/>
              </a:lnSpc>
              <a:buNone/>
              <a:defRPr sz="1450">
                <a:solidFill>
                  <a:srgbClr val="202124"/>
                </a:solidFill>
                <a:latin typeface="Noto Sans"/>
                <a:ea typeface="Noto Sans"/>
                <a:cs typeface="Noto Sans"/>
              </a:defRPr>
            </a:pPr>
            <a:r>
              <a:rPr sz="1450">
                <a:solidFill>
                  <a:srgbClr val="202124"/>
                </a:solidFill>
                <a:latin typeface="Noto Sans"/>
                <a:ea typeface="Noto Sans"/>
                <a:cs typeface="Noto Sans"/>
              </a:rPr>
              <a:t>Well-designed and functional home furnishings made accessible through low prices</a:t>
            </a:r>
          </a:p>
        </p:txBody>
      </p:sp>
      <p:sp>
        <p:nvSpPr>
          <p:cNvPr id="12" name="item-brand-promise">
            <a:extLst>
              <a:ext uri="{FF2B5EF4-FFF2-40B4-BE49-F238E27FC236}">
                <a16:creationId xmlns:a16="http://schemas.microsoft.com/office/drawing/2014/main" id="{FA96A44C-5207-4F80-B987-8131ECB7A82C}"/>
              </a:ext>
            </a:extLst>
          </p:cNvPr>
          <p:cNvSpPr>
            <a:spLocks noGrp="1"/>
          </p:cNvSpPr>
          <p:nvPr/>
        </p:nvSpPr>
        <p:spPr>
          <a:xfrm>
            <a:off x="609600" y="3467100"/>
            <a:ext cx="32766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19050" bIns="0" anchor="t">
            <a:noAutofit/>
          </a:bodyPr>
          <a:lstStyle/>
          <a:p>
            <a:pPr>
              <a:lnSpc>
                <a:spcPct val="102000"/>
              </a:lnSpc>
              <a:spcAft>
                <a:spcPts val="3"/>
              </a:spcAft>
              <a:buNone/>
              <a:defRPr sz="1450">
                <a:solidFill>
                  <a:srgbClr val="202124"/>
                </a:solidFill>
                <a:latin typeface="Noto Sans"/>
                <a:ea typeface="Noto Sans"/>
                <a:cs typeface="Noto Sans"/>
              </a:defRPr>
            </a:pPr>
            <a:r>
              <a:rPr sz="1450" b="1">
                <a:solidFill>
                  <a:srgbClr val="202124"/>
                </a:solidFill>
                <a:latin typeface="Noto Sans"/>
                <a:ea typeface="Noto Sans"/>
                <a:cs typeface="Noto Sans"/>
              </a:rPr>
              <a:t>BRAND PROMISE</a:t>
            </a:r>
          </a:p>
          <a:p>
            <a:pPr>
              <a:lnSpc>
                <a:spcPct val="102000"/>
              </a:lnSpc>
              <a:buNone/>
              <a:defRPr sz="1450">
                <a:solidFill>
                  <a:srgbClr val="202124"/>
                </a:solidFill>
                <a:latin typeface="Noto Sans"/>
                <a:ea typeface="Noto Sans"/>
                <a:cs typeface="Noto Sans"/>
              </a:defRPr>
            </a:pPr>
            <a:r>
              <a:rPr sz="1450">
                <a:solidFill>
                  <a:srgbClr val="202124"/>
                </a:solidFill>
                <a:latin typeface="Noto Sans"/>
                <a:ea typeface="Noto Sans"/>
                <a:cs typeface="Noto Sans"/>
              </a:rPr>
              <a:t>Better everyday living through thoughtful, functional and affordable home furnishing</a:t>
            </a:r>
          </a:p>
        </p:txBody>
      </p:sp>
      <p:sp>
        <p:nvSpPr>
          <p:cNvPr id="13" name="item-personality">
            <a:extLst>
              <a:ext uri="{FF2B5EF4-FFF2-40B4-BE49-F238E27FC236}">
                <a16:creationId xmlns:a16="http://schemas.microsoft.com/office/drawing/2014/main" id="{2DFA8BF6-BCCA-4B3C-8948-6C42E6A33B5D}"/>
              </a:ext>
            </a:extLst>
          </p:cNvPr>
          <p:cNvSpPr>
            <a:spLocks noGrp="1"/>
          </p:cNvSpPr>
          <p:nvPr/>
        </p:nvSpPr>
        <p:spPr>
          <a:xfrm>
            <a:off x="609600" y="4419600"/>
            <a:ext cx="32766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19050" bIns="0" anchor="t">
            <a:noAutofit/>
          </a:bodyPr>
          <a:lstStyle/>
          <a:p>
            <a:pPr>
              <a:lnSpc>
                <a:spcPct val="102000"/>
              </a:lnSpc>
              <a:spcAft>
                <a:spcPts val="3"/>
              </a:spcAft>
              <a:buNone/>
              <a:defRPr sz="1450">
                <a:solidFill>
                  <a:srgbClr val="202124"/>
                </a:solidFill>
                <a:latin typeface="Noto Sans"/>
                <a:ea typeface="Noto Sans"/>
                <a:cs typeface="Noto Sans"/>
              </a:defRPr>
            </a:pPr>
            <a:r>
              <a:rPr sz="1450" b="1">
                <a:solidFill>
                  <a:srgbClr val="202124"/>
                </a:solidFill>
                <a:latin typeface="Noto Sans"/>
                <a:ea typeface="Noto Sans"/>
                <a:cs typeface="Noto Sans"/>
              </a:rPr>
              <a:t>PERSONALITY</a:t>
            </a:r>
          </a:p>
          <a:p>
            <a:pPr>
              <a:lnSpc>
                <a:spcPct val="102000"/>
              </a:lnSpc>
              <a:buNone/>
              <a:defRPr sz="1450">
                <a:solidFill>
                  <a:srgbClr val="202124"/>
                </a:solidFill>
                <a:latin typeface="Noto Sans"/>
                <a:ea typeface="Noto Sans"/>
                <a:cs typeface="Noto Sans"/>
              </a:defRPr>
            </a:pPr>
            <a:r>
              <a:rPr sz="1450">
                <a:solidFill>
                  <a:srgbClr val="202124"/>
                </a:solidFill>
                <a:latin typeface="Noto Sans"/>
                <a:ea typeface="Noto Sans"/>
                <a:cs typeface="Noto Sans"/>
              </a:rPr>
              <a:t>Practical, optimistic, human and playfully resourceful</a:t>
            </a:r>
          </a:p>
        </p:txBody>
      </p:sp>
      <p:sp>
        <p:nvSpPr>
          <p:cNvPr id="14" name="item-voice">
            <a:extLst>
              <a:ext uri="{FF2B5EF4-FFF2-40B4-BE49-F238E27FC236}">
                <a16:creationId xmlns:a16="http://schemas.microsoft.com/office/drawing/2014/main" id="{50A04852-AA4D-4EC1-B930-3329CF52A1A2}"/>
              </a:ext>
            </a:extLst>
          </p:cNvPr>
          <p:cNvSpPr>
            <a:spLocks noGrp="1"/>
          </p:cNvSpPr>
          <p:nvPr/>
        </p:nvSpPr>
        <p:spPr>
          <a:xfrm>
            <a:off x="609600" y="5200650"/>
            <a:ext cx="32766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19050" bIns="0" anchor="t">
            <a:noAutofit/>
          </a:bodyPr>
          <a:lstStyle/>
          <a:p>
            <a:pPr>
              <a:lnSpc>
                <a:spcPct val="102000"/>
              </a:lnSpc>
              <a:spcAft>
                <a:spcPts val="3"/>
              </a:spcAft>
              <a:buNone/>
              <a:defRPr sz="1450">
                <a:solidFill>
                  <a:srgbClr val="202124"/>
                </a:solidFill>
                <a:latin typeface="Noto Sans"/>
                <a:ea typeface="Noto Sans"/>
                <a:cs typeface="Noto Sans"/>
              </a:defRPr>
            </a:pPr>
            <a:r>
              <a:rPr sz="1450" b="1">
                <a:solidFill>
                  <a:srgbClr val="202124"/>
                </a:solidFill>
                <a:latin typeface="Noto Sans"/>
                <a:ea typeface="Noto Sans"/>
                <a:cs typeface="Noto Sans"/>
              </a:rPr>
              <a:t>VOICE</a:t>
            </a:r>
          </a:p>
          <a:p>
            <a:pPr>
              <a:lnSpc>
                <a:spcPct val="102000"/>
              </a:lnSpc>
              <a:buNone/>
              <a:defRPr sz="1450">
                <a:solidFill>
                  <a:srgbClr val="202124"/>
                </a:solidFill>
                <a:latin typeface="Noto Sans"/>
                <a:ea typeface="Noto Sans"/>
                <a:cs typeface="Noto Sans"/>
              </a:defRPr>
            </a:pPr>
            <a:r>
              <a:rPr sz="1450">
                <a:solidFill>
                  <a:srgbClr val="202124"/>
                </a:solidFill>
                <a:latin typeface="Noto Sans"/>
                <a:ea typeface="Noto Sans"/>
                <a:cs typeface="Noto Sans"/>
              </a:rPr>
              <a:t>Simple, friendly, inclusive and non-pretentious</a:t>
            </a:r>
          </a:p>
        </p:txBody>
      </p:sp>
      <p:sp>
        <p:nvSpPr>
          <p:cNvPr id="15" name="item-message-1">
            <a:extLst>
              <a:ext uri="{FF2B5EF4-FFF2-40B4-BE49-F238E27FC236}">
                <a16:creationId xmlns:a16="http://schemas.microsoft.com/office/drawing/2014/main" id="{2BF29D9B-09B5-4857-8ADA-DC60C6B7C271}"/>
              </a:ext>
            </a:extLst>
          </p:cNvPr>
          <p:cNvSpPr>
            <a:spLocks noGrp="1"/>
          </p:cNvSpPr>
          <p:nvPr/>
        </p:nvSpPr>
        <p:spPr>
          <a:xfrm>
            <a:off x="4191000" y="1562100"/>
            <a:ext cx="3429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19050" bIns="0" anchor="t">
            <a:noAutofit/>
          </a:bodyPr>
          <a:lstStyle/>
          <a:p>
            <a:pPr>
              <a:lnSpc>
                <a:spcPct val="102000"/>
              </a:lnSpc>
              <a:spcAft>
                <a:spcPts val="3"/>
              </a:spcAft>
              <a:buNone/>
              <a:defRPr sz="1450">
                <a:solidFill>
                  <a:srgbClr val="202124"/>
                </a:solidFill>
                <a:latin typeface="Noto Sans"/>
                <a:ea typeface="Noto Sans"/>
                <a:cs typeface="Noto Sans"/>
              </a:defRPr>
            </a:pPr>
            <a:r>
              <a:rPr sz="1450" b="1">
                <a:solidFill>
                  <a:srgbClr val="202124"/>
                </a:solidFill>
                <a:latin typeface="Noto Sans"/>
                <a:ea typeface="Noto Sans"/>
                <a:cs typeface="Noto Sans"/>
              </a:rPr>
              <a:t>MESSAGE 1</a:t>
            </a:r>
          </a:p>
          <a:p>
            <a:pPr>
              <a:lnSpc>
                <a:spcPct val="102000"/>
              </a:lnSpc>
              <a:buNone/>
              <a:defRPr sz="1450">
                <a:solidFill>
                  <a:srgbClr val="202124"/>
                </a:solidFill>
                <a:latin typeface="Noto Sans"/>
                <a:ea typeface="Noto Sans"/>
                <a:cs typeface="Noto Sans"/>
              </a:defRPr>
            </a:pPr>
            <a:r>
              <a:rPr sz="1450">
                <a:solidFill>
                  <a:srgbClr val="202124"/>
                </a:solidFill>
                <a:latin typeface="Noto Sans"/>
                <a:ea typeface="Noto Sans"/>
                <a:cs typeface="Noto Sans"/>
              </a:rPr>
              <a:t>Good design should be available to many people</a:t>
            </a:r>
          </a:p>
        </p:txBody>
      </p:sp>
      <p:sp>
        <p:nvSpPr>
          <p:cNvPr id="16" name="item-message-2">
            <a:extLst>
              <a:ext uri="{FF2B5EF4-FFF2-40B4-BE49-F238E27FC236}">
                <a16:creationId xmlns:a16="http://schemas.microsoft.com/office/drawing/2014/main" id="{60E4E482-1F22-402D-AC21-437BCF340BD2}"/>
              </a:ext>
            </a:extLst>
          </p:cNvPr>
          <p:cNvSpPr>
            <a:spLocks noGrp="1"/>
          </p:cNvSpPr>
          <p:nvPr/>
        </p:nvSpPr>
        <p:spPr>
          <a:xfrm>
            <a:off x="4191000" y="2343150"/>
            <a:ext cx="3429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19050" bIns="0" anchor="t">
            <a:noAutofit/>
          </a:bodyPr>
          <a:lstStyle/>
          <a:p>
            <a:pPr>
              <a:lnSpc>
                <a:spcPct val="102000"/>
              </a:lnSpc>
              <a:spcAft>
                <a:spcPts val="3"/>
              </a:spcAft>
              <a:buNone/>
              <a:defRPr sz="1450">
                <a:solidFill>
                  <a:srgbClr val="202124"/>
                </a:solidFill>
                <a:latin typeface="Noto Sans"/>
                <a:ea typeface="Noto Sans"/>
                <a:cs typeface="Noto Sans"/>
              </a:defRPr>
            </a:pPr>
            <a:r>
              <a:rPr sz="1450" b="1">
                <a:solidFill>
                  <a:srgbClr val="202124"/>
                </a:solidFill>
                <a:latin typeface="Noto Sans"/>
                <a:ea typeface="Noto Sans"/>
                <a:cs typeface="Noto Sans"/>
              </a:rPr>
              <a:t>MESSAGE 2</a:t>
            </a:r>
          </a:p>
          <a:p>
            <a:pPr>
              <a:lnSpc>
                <a:spcPct val="102000"/>
              </a:lnSpc>
              <a:buNone/>
              <a:defRPr sz="1450">
                <a:solidFill>
                  <a:srgbClr val="202124"/>
                </a:solidFill>
                <a:latin typeface="Noto Sans"/>
                <a:ea typeface="Noto Sans"/>
                <a:cs typeface="Noto Sans"/>
              </a:defRPr>
            </a:pPr>
            <a:r>
              <a:rPr sz="1450">
                <a:solidFill>
                  <a:srgbClr val="202124"/>
                </a:solidFill>
                <a:latin typeface="Noto Sans"/>
                <a:ea typeface="Noto Sans"/>
                <a:cs typeface="Noto Sans"/>
              </a:rPr>
              <a:t>Products must work well in real everyday life</a:t>
            </a:r>
          </a:p>
        </p:txBody>
      </p:sp>
      <p:sp>
        <p:nvSpPr>
          <p:cNvPr id="17" name="item-message-3">
            <a:extLst>
              <a:ext uri="{FF2B5EF4-FFF2-40B4-BE49-F238E27FC236}">
                <a16:creationId xmlns:a16="http://schemas.microsoft.com/office/drawing/2014/main" id="{FB01AD4B-BCB1-46AC-A9A6-BEEB638BFA35}"/>
              </a:ext>
            </a:extLst>
          </p:cNvPr>
          <p:cNvSpPr>
            <a:spLocks noGrp="1"/>
          </p:cNvSpPr>
          <p:nvPr/>
        </p:nvSpPr>
        <p:spPr>
          <a:xfrm>
            <a:off x="4191000" y="3124200"/>
            <a:ext cx="34290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19050" bIns="0" anchor="t">
            <a:noAutofit/>
          </a:bodyPr>
          <a:lstStyle/>
          <a:p>
            <a:pPr>
              <a:lnSpc>
                <a:spcPct val="102000"/>
              </a:lnSpc>
              <a:spcAft>
                <a:spcPts val="3"/>
              </a:spcAft>
              <a:buNone/>
              <a:defRPr sz="1450">
                <a:solidFill>
                  <a:srgbClr val="202124"/>
                </a:solidFill>
                <a:latin typeface="Noto Sans"/>
                <a:ea typeface="Noto Sans"/>
                <a:cs typeface="Noto Sans"/>
              </a:defRPr>
            </a:pPr>
            <a:r>
              <a:rPr sz="1450" b="1">
                <a:solidFill>
                  <a:srgbClr val="202124"/>
                </a:solidFill>
                <a:latin typeface="Noto Sans"/>
                <a:ea typeface="Noto Sans"/>
                <a:cs typeface="Noto Sans"/>
              </a:rPr>
              <a:t>MESSAGE 3</a:t>
            </a:r>
          </a:p>
          <a:p>
            <a:pPr>
              <a:lnSpc>
                <a:spcPct val="102000"/>
              </a:lnSpc>
              <a:buNone/>
              <a:defRPr sz="1450">
                <a:solidFill>
                  <a:srgbClr val="202124"/>
                </a:solidFill>
                <a:latin typeface="Noto Sans"/>
                <a:ea typeface="Noto Sans"/>
                <a:cs typeface="Noto Sans"/>
              </a:defRPr>
            </a:pPr>
            <a:r>
              <a:rPr sz="1450">
                <a:solidFill>
                  <a:srgbClr val="202124"/>
                </a:solidFill>
                <a:latin typeface="Noto Sans"/>
                <a:ea typeface="Noto Sans"/>
                <a:cs typeface="Noto Sans"/>
              </a:rPr>
              <a:t>Affordability should not require abandoning form, quality or sustainability</a:t>
            </a:r>
          </a:p>
        </p:txBody>
      </p:sp>
      <p:sp>
        <p:nvSpPr>
          <p:cNvPr id="18" name="item-visual-direction">
            <a:extLst>
              <a:ext uri="{FF2B5EF4-FFF2-40B4-BE49-F238E27FC236}">
                <a16:creationId xmlns:a16="http://schemas.microsoft.com/office/drawing/2014/main" id="{364AF57D-7B96-4627-9C08-C4AD502EEDE8}"/>
              </a:ext>
            </a:extLst>
          </p:cNvPr>
          <p:cNvSpPr>
            <a:spLocks noGrp="1"/>
          </p:cNvSpPr>
          <p:nvPr/>
        </p:nvSpPr>
        <p:spPr>
          <a:xfrm>
            <a:off x="4191000" y="4095750"/>
            <a:ext cx="34290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19050" bIns="0" anchor="t">
            <a:noAutofit/>
          </a:bodyPr>
          <a:lstStyle/>
          <a:p>
            <a:pPr>
              <a:lnSpc>
                <a:spcPct val="102000"/>
              </a:lnSpc>
              <a:spcAft>
                <a:spcPts val="3"/>
              </a:spcAft>
              <a:buNone/>
              <a:defRPr sz="1450">
                <a:solidFill>
                  <a:srgbClr val="202124"/>
                </a:solidFill>
                <a:latin typeface="Noto Sans"/>
                <a:ea typeface="Noto Sans"/>
                <a:cs typeface="Noto Sans"/>
              </a:defRPr>
            </a:pPr>
            <a:r>
              <a:rPr sz="1450" b="1">
                <a:solidFill>
                  <a:srgbClr val="202124"/>
                </a:solidFill>
                <a:latin typeface="Noto Sans"/>
                <a:ea typeface="Noto Sans"/>
                <a:cs typeface="Noto Sans"/>
              </a:rPr>
              <a:t>VISUAL DIRECTION</a:t>
            </a:r>
          </a:p>
          <a:p>
            <a:pPr>
              <a:lnSpc>
                <a:spcPct val="102000"/>
              </a:lnSpc>
              <a:buNone/>
              <a:defRPr sz="1450">
                <a:solidFill>
                  <a:srgbClr val="202124"/>
                </a:solidFill>
                <a:latin typeface="Noto Sans"/>
                <a:ea typeface="Noto Sans"/>
                <a:cs typeface="Noto Sans"/>
              </a:defRPr>
            </a:pPr>
            <a:r>
              <a:rPr sz="1450">
                <a:solidFill>
                  <a:srgbClr val="202124"/>
                </a:solidFill>
                <a:latin typeface="Noto Sans"/>
                <a:ea typeface="Noto Sans"/>
                <a:cs typeface="Noto Sans"/>
              </a:rPr>
              <a:t>Recognisable blue and yellow, straightforward product presentation and relatable home situations</a:t>
            </a:r>
          </a:p>
        </p:txBody>
      </p:sp>
      <p:sp>
        <p:nvSpPr>
          <p:cNvPr id="19" name="item-guardrails">
            <a:extLst>
              <a:ext uri="{FF2B5EF4-FFF2-40B4-BE49-F238E27FC236}">
                <a16:creationId xmlns:a16="http://schemas.microsoft.com/office/drawing/2014/main" id="{5074C536-F6C5-42AB-B51D-8D521F1A24C9}"/>
              </a:ext>
            </a:extLst>
          </p:cNvPr>
          <p:cNvSpPr>
            <a:spLocks noGrp="1"/>
          </p:cNvSpPr>
          <p:nvPr/>
        </p:nvSpPr>
        <p:spPr>
          <a:xfrm>
            <a:off x="4191000" y="5086350"/>
            <a:ext cx="342900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19050" bIns="0" anchor="t">
            <a:noAutofit/>
          </a:bodyPr>
          <a:lstStyle/>
          <a:p>
            <a:pPr>
              <a:lnSpc>
                <a:spcPct val="102000"/>
              </a:lnSpc>
              <a:spcAft>
                <a:spcPts val="3"/>
              </a:spcAft>
              <a:buNone/>
              <a:defRPr sz="1450">
                <a:solidFill>
                  <a:srgbClr val="202124"/>
                </a:solidFill>
                <a:latin typeface="Noto Sans"/>
                <a:ea typeface="Noto Sans"/>
                <a:cs typeface="Noto Sans"/>
              </a:defRPr>
            </a:pPr>
            <a:r>
              <a:rPr sz="1450" b="1">
                <a:solidFill>
                  <a:srgbClr val="202124"/>
                </a:solidFill>
                <a:latin typeface="Noto Sans"/>
                <a:ea typeface="Noto Sans"/>
                <a:cs typeface="Noto Sans"/>
              </a:rPr>
              <a:t>GUARDRAILS</a:t>
            </a:r>
          </a:p>
          <a:p>
            <a:pPr>
              <a:lnSpc>
                <a:spcPct val="102000"/>
              </a:lnSpc>
              <a:buNone/>
              <a:defRPr sz="1450">
                <a:solidFill>
                  <a:srgbClr val="202124"/>
                </a:solidFill>
                <a:latin typeface="Noto Sans"/>
                <a:ea typeface="Noto Sans"/>
                <a:cs typeface="Noto Sans"/>
              </a:defRPr>
            </a:pPr>
            <a:r>
              <a:rPr sz="1450">
                <a:solidFill>
                  <a:srgbClr val="202124"/>
                </a:solidFill>
                <a:latin typeface="Noto Sans"/>
                <a:ea typeface="Noto Sans"/>
                <a:cs typeface="Noto Sans"/>
              </a:rPr>
              <a:t>Never prioritise appearance over function; never become elitist; never detach design from affordability or everyday usefulness</a:t>
            </a:r>
          </a:p>
        </p:txBody>
      </p:sp>
      <p:pic>
        <p:nvPicPr>
          <p:cNvPr id="48" name="Picture 47"/>
          <p:cNvPicPr>
            <a:picLocks noChangeAspect="1"/>
          </p:cNvPicPr>
          <p:nvPr/>
        </p:nvPicPr>
        <p:blipFill>
          <a:blip r:embed="rId4"/>
          <a:srcRect t="-1223" r="12379" b="1223"/>
          <a:stretch>
            <a:fillRect/>
          </a:stretch>
        </p:blipFill>
        <p:spPr>
          <a:xfrm>
            <a:off x="7962900" y="3238500"/>
            <a:ext cx="1752600" cy="2000250"/>
          </a:xfrm>
          <a:prstGeom prst="roundRect">
            <a:avLst>
              <a:gd name="adj" fmla="val 6522"/>
            </a:avLst>
          </a:prstGeom>
        </p:spPr>
      </p:pic>
      <p:sp>
        <p:nvSpPr>
          <p:cNvPr id="22" name="slogan-panel">
            <a:extLst>
              <a:ext uri="{FF2B5EF4-FFF2-40B4-BE49-F238E27FC236}">
                <a16:creationId xmlns:a16="http://schemas.microsoft.com/office/drawing/2014/main" id="{AFB52DDD-3662-49ED-9F2F-091181E9367C}"/>
              </a:ext>
            </a:extLst>
          </p:cNvPr>
          <p:cNvSpPr>
            <a:spLocks noGrp="1"/>
          </p:cNvSpPr>
          <p:nvPr/>
        </p:nvSpPr>
        <p:spPr>
          <a:xfrm>
            <a:off x="9829800" y="3238500"/>
            <a:ext cx="1752600" cy="2000250"/>
          </a:xfrm>
          <a:prstGeom prst="roundRect">
            <a:avLst>
              <a:gd name="adj" fmla="val 6522"/>
            </a:avLst>
          </a:prstGeom>
          <a:solidFill>
            <a:srgbClr val="FFDA1A"/>
          </a:solidFill>
          <a:ln w="0">
            <a:noFill/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 lang="en-US"/>
          </a:p>
        </p:txBody>
      </p:sp>
      <p:sp>
        <p:nvSpPr>
          <p:cNvPr id="23" name="slogan-label">
            <a:extLst>
              <a:ext uri="{FF2B5EF4-FFF2-40B4-BE49-F238E27FC236}">
                <a16:creationId xmlns:a16="http://schemas.microsoft.com/office/drawing/2014/main" id="{3062F068-3A7E-4D5B-9BF5-3D3B54CCA349}"/>
              </a:ext>
            </a:extLst>
          </p:cNvPr>
          <p:cNvSpPr>
            <a:spLocks noGrp="1"/>
          </p:cNvSpPr>
          <p:nvPr/>
        </p:nvSpPr>
        <p:spPr>
          <a:xfrm>
            <a:off x="9944100" y="3429000"/>
            <a:ext cx="1524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1200" b="1">
                <a:solidFill>
                  <a:srgbClr val="0058A3"/>
                </a:solidFill>
                <a:latin typeface="Noto Sans"/>
                <a:ea typeface="Noto Sans"/>
                <a:cs typeface="Noto Sans"/>
              </a:defRPr>
            </a:pPr>
            <a:r>
              <a:rPr sz="1200" b="1">
                <a:solidFill>
                  <a:srgbClr val="0058A3"/>
                </a:solidFill>
                <a:latin typeface="Noto Sans"/>
                <a:ea typeface="Noto Sans"/>
                <a:cs typeface="Noto Sans"/>
              </a:rPr>
              <a:t>SLOGAN</a:t>
            </a:r>
          </a:p>
          <a:p>
            <a:pPr algn="l">
              <a:lnSpc>
                <a:spcPct val="102000"/>
              </a:lnSpc>
              <a:buNone/>
              <a:defRPr sz="1200" b="1">
                <a:solidFill>
                  <a:srgbClr val="0058A3"/>
                </a:solidFill>
                <a:latin typeface="Noto Sans"/>
                <a:ea typeface="Noto Sans"/>
                <a:cs typeface="Noto Sans"/>
              </a:defRPr>
            </a:pPr>
            <a:r>
              <a:rPr sz="1200" b="1">
                <a:solidFill>
                  <a:srgbClr val="0058A3"/>
                </a:solidFill>
                <a:latin typeface="Noto Sans"/>
                <a:ea typeface="Noto Sans"/>
                <a:cs typeface="Noto Sans"/>
              </a:rPr>
              <a:t>EXPRESSION</a:t>
            </a:r>
          </a:p>
        </p:txBody>
      </p:sp>
      <p:sp>
        <p:nvSpPr>
          <p:cNvPr id="24" name="slogan-copy">
            <a:extLst>
              <a:ext uri="{FF2B5EF4-FFF2-40B4-BE49-F238E27FC236}">
                <a16:creationId xmlns:a16="http://schemas.microsoft.com/office/drawing/2014/main" id="{93212B4F-425C-422C-9627-33F8F0232A44}"/>
              </a:ext>
            </a:extLst>
          </p:cNvPr>
          <p:cNvSpPr>
            <a:spLocks noGrp="1"/>
          </p:cNvSpPr>
          <p:nvPr/>
        </p:nvSpPr>
        <p:spPr>
          <a:xfrm>
            <a:off x="9944100" y="3962400"/>
            <a:ext cx="1524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2000"/>
              </a:lnSpc>
              <a:buNone/>
              <a:defRPr sz="1875" b="1">
                <a:solidFill>
                  <a:srgbClr val="0058A3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0058A3"/>
                </a:solidFill>
                <a:latin typeface="Noto Sans"/>
                <a:ea typeface="Noto Sans"/>
                <a:cs typeface="Noto Sans"/>
              </a:rPr>
              <a:t>“The</a:t>
            </a:r>
          </a:p>
          <a:p>
            <a:pPr algn="l">
              <a:lnSpc>
                <a:spcPct val="102000"/>
              </a:lnSpc>
              <a:buNone/>
              <a:defRPr sz="1875" b="1">
                <a:solidFill>
                  <a:srgbClr val="0058A3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0058A3"/>
                </a:solidFill>
                <a:latin typeface="Noto Sans"/>
                <a:ea typeface="Noto Sans"/>
                <a:cs typeface="Noto Sans"/>
              </a:rPr>
              <a:t>Wonderful</a:t>
            </a:r>
          </a:p>
          <a:p>
            <a:pPr algn="l">
              <a:lnSpc>
                <a:spcPct val="102000"/>
              </a:lnSpc>
              <a:buNone/>
              <a:defRPr sz="1875" b="1">
                <a:solidFill>
                  <a:srgbClr val="0058A3"/>
                </a:solidFill>
                <a:latin typeface="Noto Sans"/>
                <a:ea typeface="Noto Sans"/>
                <a:cs typeface="Noto Sans"/>
              </a:defRPr>
            </a:pPr>
            <a:r>
              <a:rPr sz="1875" b="1">
                <a:solidFill>
                  <a:srgbClr val="0058A3"/>
                </a:solidFill>
                <a:latin typeface="Noto Sans"/>
                <a:ea typeface="Noto Sans"/>
                <a:cs typeface="Noto Sans"/>
              </a:rPr>
              <a:t>Everyday”</a:t>
            </a:r>
          </a:p>
        </p:txBody>
      </p:sp>
      <p:sp>
        <p:nvSpPr>
          <p:cNvPr id="25" name="proof-system-panel">
            <a:extLst>
              <a:ext uri="{FF2B5EF4-FFF2-40B4-BE49-F238E27FC236}">
                <a16:creationId xmlns:a16="http://schemas.microsoft.com/office/drawing/2014/main" id="{CF85B7ED-893A-498F-9780-03B64AEFD0EE}"/>
              </a:ext>
            </a:extLst>
          </p:cNvPr>
          <p:cNvSpPr>
            <a:spLocks noGrp="1"/>
          </p:cNvSpPr>
          <p:nvPr/>
        </p:nvSpPr>
        <p:spPr>
          <a:xfrm>
            <a:off x="7962900" y="5353050"/>
            <a:ext cx="3619500" cy="1181100"/>
          </a:xfrm>
          <a:prstGeom prst="roundRect">
            <a:avLst>
              <a:gd name="adj" fmla="val 9677"/>
            </a:avLst>
          </a:prstGeom>
          <a:solidFill>
            <a:srgbClr val="0058A3"/>
          </a:solidFill>
          <a:ln w="0">
            <a:noFill/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4">
            <a:scrgbClr r="0" g="0" b="0"/>
          </a:effectRef>
          <a:fontRef idx="major"/>
        </p:style>
        <p:txBody>
          <a:bodyPr/>
          <a:lstStyle/>
          <a:p>
            <a:endParaRPr lang="en-US"/>
          </a:p>
        </p:txBody>
      </p:sp>
      <p:sp>
        <p:nvSpPr>
          <p:cNvPr id="26" name="proof-system-title">
            <a:extLst>
              <a:ext uri="{FF2B5EF4-FFF2-40B4-BE49-F238E27FC236}">
                <a16:creationId xmlns:a16="http://schemas.microsoft.com/office/drawing/2014/main" id="{1F6B0BDD-6A27-48CB-A4E0-93D81659A29E}"/>
              </a:ext>
            </a:extLst>
          </p:cNvPr>
          <p:cNvSpPr>
            <a:spLocks noGrp="1"/>
          </p:cNvSpPr>
          <p:nvPr/>
        </p:nvSpPr>
        <p:spPr>
          <a:xfrm>
            <a:off x="8153400" y="5505450"/>
            <a:ext cx="3238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2000"/>
              </a:lnSpc>
              <a:buNone/>
              <a:defRPr sz="1200" b="1">
                <a:solidFill>
                  <a:srgbClr val="FFDA1A"/>
                </a:solidFill>
                <a:latin typeface="Noto Sans"/>
                <a:ea typeface="Noto Sans"/>
                <a:cs typeface="Noto Sans"/>
              </a:defRPr>
            </a:pPr>
            <a:r>
              <a:rPr sz="1200" b="1">
                <a:solidFill>
                  <a:srgbClr val="FFDA1A"/>
                </a:solidFill>
                <a:latin typeface="Noto Sans"/>
                <a:ea typeface="Noto Sans"/>
                <a:cs typeface="Noto Sans"/>
              </a:rPr>
              <a:t>PROOF SYSTEM  ·  DEMOCRATIC DESIGN</a:t>
            </a:r>
          </a:p>
        </p:txBody>
      </p:sp>
      <p:sp>
        <p:nvSpPr>
          <p:cNvPr id="27" name="proof-system-copy">
            <a:extLst>
              <a:ext uri="{FF2B5EF4-FFF2-40B4-BE49-F238E27FC236}">
                <a16:creationId xmlns:a16="http://schemas.microsoft.com/office/drawing/2014/main" id="{FF4C1D0A-4355-4F81-AC70-952F6C1B684C}"/>
              </a:ext>
            </a:extLst>
          </p:cNvPr>
          <p:cNvSpPr>
            <a:spLocks noGrp="1"/>
          </p:cNvSpPr>
          <p:nvPr/>
        </p:nvSpPr>
        <p:spPr>
          <a:xfrm>
            <a:off x="8153400" y="5800725"/>
            <a:ext cx="3238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2000"/>
              </a:lnSpc>
              <a:buNone/>
              <a:defRPr sz="1575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pPr>
            <a:r>
              <a:rPr sz="1575" b="1">
                <a:solidFill>
                  <a:srgbClr val="FFFFFF"/>
                </a:solidFill>
                <a:latin typeface="Noto Sans"/>
                <a:ea typeface="Noto Sans"/>
                <a:cs typeface="Noto Sans"/>
              </a:rPr>
              <a:t>Form  •  Function  •  Quality</a:t>
            </a:r>
          </a:p>
          <a:p>
            <a:pPr algn="l">
              <a:lnSpc>
                <a:spcPct val="102000"/>
              </a:lnSpc>
              <a:buNone/>
              <a:defRPr sz="1575" b="1">
                <a:solidFill>
                  <a:srgbClr val="FFFFFF"/>
                </a:solidFill>
                <a:latin typeface="Noto Sans"/>
                <a:ea typeface="Noto Sans"/>
                <a:cs typeface="Noto Sans"/>
              </a:defRPr>
            </a:pPr>
            <a:r>
              <a:rPr sz="1575" b="1">
                <a:solidFill>
                  <a:srgbClr val="FFFFFF"/>
                </a:solidFill>
                <a:latin typeface="Noto Sans"/>
                <a:ea typeface="Noto Sans"/>
                <a:cs typeface="Noto Sans"/>
              </a:rPr>
              <a:t>Sustainability  •  Low price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C7C4825-3BC6-54C8-09E6-135091CEFF8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617" b="617"/>
          <a:stretch>
            <a:fillRect/>
          </a:stretch>
        </p:blipFill>
        <p:spPr>
          <a:xfrm>
            <a:off x="7962900" y="1162311"/>
            <a:ext cx="3619500" cy="2010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4146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75995"/>
          </a:xfrm>
          <a:prstGeom prst="rect">
            <a:avLst/>
          </a:prstGeom>
          <a:solidFill>
            <a:srgbClr val="0058A3"/>
          </a:solidFill>
          <a:ln w="12700">
            <a:solidFill>
              <a:srgbClr val="0058A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875995"/>
            <a:ext cx="12191695" cy="75895"/>
          </a:xfrm>
          <a:prstGeom prst="rect">
            <a:avLst/>
          </a:prstGeom>
          <a:solidFill>
            <a:srgbClr val="FFDA1A"/>
          </a:solidFill>
          <a:ln w="12700">
            <a:solidFill>
              <a:srgbClr val="FFDA1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" name="Image 0" descr="/tmp/ikea_guide/assets/logo_primar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905" y="214884"/>
            <a:ext cx="1106424" cy="449885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965960" y="182880"/>
            <a:ext cx="5669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IKEA Brand Guide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7863840" y="310896"/>
            <a:ext cx="371886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FFDA1A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THE WONDERFUL EVERYDAY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5943600" y="1060704"/>
            <a:ext cx="0" cy="5248656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 txBox="1"/>
          <p:nvPr/>
        </p:nvSpPr>
        <p:spPr>
          <a:xfrm>
            <a:off x="609905" y="1097280"/>
            <a:ext cx="2377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00" dirty="0">
                <a:solidFill>
                  <a:srgbClr val="0058A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PRIMARY LOGO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609905" y="1353312"/>
            <a:ext cx="548640" cy="47549"/>
          </a:xfrm>
          <a:prstGeom prst="rect">
            <a:avLst/>
          </a:prstGeom>
          <a:solidFill>
            <a:srgbClr val="FFDA1A"/>
          </a:solidFill>
          <a:ln w="12700">
            <a:solidFill>
              <a:srgbClr val="FFDA1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3246120" y="1097280"/>
            <a:ext cx="2468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00" dirty="0">
                <a:solidFill>
                  <a:srgbClr val="0058A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SECONDARY LOGO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3246120" y="1353312"/>
            <a:ext cx="548640" cy="47549"/>
          </a:xfrm>
          <a:prstGeom prst="rect">
            <a:avLst/>
          </a:prstGeom>
          <a:solidFill>
            <a:srgbClr val="FFDA1A"/>
          </a:solidFill>
          <a:ln w="12700">
            <a:solidFill>
              <a:srgbClr val="FFDA1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3063240" y="1097280"/>
            <a:ext cx="0" cy="269748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3" name="Image 1" descr="/tmp/ikea_guide/assets/logo_primar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1627632"/>
            <a:ext cx="2331720" cy="948233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609905" y="2697480"/>
            <a:ext cx="23774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040"/>
              </a:lnSpc>
              <a:buNone/>
            </a:pPr>
            <a:r>
              <a:rPr lang="en-US" sz="800" dirty="0">
                <a:solidFill>
                  <a:srgbClr val="5F636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Full-colour lockup — the default mark for every application. Never redraw, recolour or re-typeset it.</a:t>
            </a:r>
            <a:endParaRPr lang="en-US" sz="800" dirty="0"/>
          </a:p>
        </p:txBody>
      </p:sp>
      <p:pic>
        <p:nvPicPr>
          <p:cNvPr id="15" name="Image 2" descr="/tmp/ikea_guide/assets/logo_secondar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128" y="1645920"/>
            <a:ext cx="1920240" cy="780898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3246120" y="2523744"/>
            <a:ext cx="2468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040"/>
              </a:lnSpc>
              <a:buNone/>
            </a:pPr>
            <a:r>
              <a:rPr lang="en-US" sz="800" dirty="0">
                <a:solidFill>
                  <a:srgbClr val="5F636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Oval and wordmark only — for IKEA Blue backgrounds and busy photography.</a:t>
            </a:r>
            <a:endParaRPr lang="en-US" sz="800" dirty="0"/>
          </a:p>
        </p:txBody>
      </p:sp>
      <p:sp>
        <p:nvSpPr>
          <p:cNvPr id="17" name="Text 12"/>
          <p:cNvSpPr txBox="1"/>
          <p:nvPr/>
        </p:nvSpPr>
        <p:spPr>
          <a:xfrm>
            <a:off x="3246120" y="2962656"/>
            <a:ext cx="1188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80" dirty="0">
                <a:solidFill>
                  <a:srgbClr val="0058A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SUBMARK</a:t>
            </a:r>
            <a:endParaRPr lang="en-US" sz="950" dirty="0"/>
          </a:p>
        </p:txBody>
      </p:sp>
      <p:sp>
        <p:nvSpPr>
          <p:cNvPr id="18" name="Text 13"/>
          <p:cNvSpPr txBox="1"/>
          <p:nvPr/>
        </p:nvSpPr>
        <p:spPr>
          <a:xfrm>
            <a:off x="4526280" y="2962656"/>
            <a:ext cx="1188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80" dirty="0">
                <a:solidFill>
                  <a:srgbClr val="0058A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FAVICON</a:t>
            </a:r>
            <a:endParaRPr lang="en-US" sz="950" dirty="0"/>
          </a:p>
        </p:txBody>
      </p:sp>
      <p:pic>
        <p:nvPicPr>
          <p:cNvPr id="19" name="Image 3" descr="/tmp/ikea_guide/assets/logo_submark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0128" y="3163824"/>
            <a:ext cx="658368" cy="658368"/>
          </a:xfrm>
          <a:prstGeom prst="rect">
            <a:avLst/>
          </a:prstGeom>
        </p:spPr>
      </p:pic>
      <p:pic>
        <p:nvPicPr>
          <p:cNvPr id="20" name="Image 4" descr="/tmp/ikea_guide/assets/logo_favicon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0288" y="3163824"/>
            <a:ext cx="658368" cy="658368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609905" y="3200400"/>
            <a:ext cx="23774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80" dirty="0">
                <a:solidFill>
                  <a:srgbClr val="0058A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CLEAR SPACE + MINIMUM SIZE</a:t>
            </a:r>
            <a:endParaRPr lang="en-US" sz="950" dirty="0"/>
          </a:p>
        </p:txBody>
      </p:sp>
      <p:sp>
        <p:nvSpPr>
          <p:cNvPr id="22" name="Text 15"/>
          <p:cNvSpPr txBox="1"/>
          <p:nvPr/>
        </p:nvSpPr>
        <p:spPr>
          <a:xfrm>
            <a:off x="609905" y="3401568"/>
            <a:ext cx="23774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040"/>
              </a:lnSpc>
              <a:buNone/>
            </a:pPr>
            <a:r>
              <a:rPr lang="en-US" sz="800" dirty="0">
                <a:solidFill>
                  <a:srgbClr val="5F636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Keep clear space on all sides equal to half the logo height. Minimum width: 20 mm in print, 60 px on screen.</a:t>
            </a:r>
            <a:endParaRPr lang="en-US" sz="800" dirty="0"/>
          </a:p>
        </p:txBody>
      </p:sp>
      <p:sp>
        <p:nvSpPr>
          <p:cNvPr id="23" name="Shape 16"/>
          <p:cNvSpPr/>
          <p:nvPr/>
        </p:nvSpPr>
        <p:spPr>
          <a:xfrm>
            <a:off x="609905" y="3931920"/>
            <a:ext cx="5102352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17"/>
          <p:cNvSpPr txBox="1"/>
          <p:nvPr/>
        </p:nvSpPr>
        <p:spPr>
          <a:xfrm>
            <a:off x="609905" y="4023360"/>
            <a:ext cx="3657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00" dirty="0">
                <a:solidFill>
                  <a:srgbClr val="0058A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LOGO ON BACKGROUND COLOURS</a:t>
            </a:r>
            <a:endParaRPr lang="en-US" sz="1300" dirty="0"/>
          </a:p>
        </p:txBody>
      </p:sp>
      <p:sp>
        <p:nvSpPr>
          <p:cNvPr id="25" name="Shape 18"/>
          <p:cNvSpPr/>
          <p:nvPr/>
        </p:nvSpPr>
        <p:spPr>
          <a:xfrm>
            <a:off x="609905" y="4279392"/>
            <a:ext cx="548640" cy="47549"/>
          </a:xfrm>
          <a:prstGeom prst="rect">
            <a:avLst/>
          </a:prstGeom>
          <a:solidFill>
            <a:srgbClr val="FFDA1A"/>
          </a:solidFill>
          <a:ln w="12700">
            <a:solidFill>
              <a:srgbClr val="FFDA1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19"/>
          <p:cNvSpPr/>
          <p:nvPr/>
        </p:nvSpPr>
        <p:spPr>
          <a:xfrm>
            <a:off x="609905" y="4370832"/>
            <a:ext cx="1600200" cy="731520"/>
          </a:xfrm>
          <a:prstGeom prst="rect">
            <a:avLst/>
          </a:prstGeom>
          <a:solidFill>
            <a:srgbClr val="FFDA1A"/>
          </a:solidFill>
          <a:ln w="12700">
            <a:solidFill>
              <a:srgbClr val="FFDA1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7" name="Image 5" descr="/tmp/ikea_guide/assets/logo_primar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941" y="4528351"/>
            <a:ext cx="1024128" cy="416481"/>
          </a:xfrm>
          <a:prstGeom prst="rect">
            <a:avLst/>
          </a:prstGeom>
        </p:spPr>
      </p:pic>
      <p:sp>
        <p:nvSpPr>
          <p:cNvPr id="28" name="Text 20"/>
          <p:cNvSpPr txBox="1"/>
          <p:nvPr/>
        </p:nvSpPr>
        <p:spPr>
          <a:xfrm>
            <a:off x="609905" y="5157216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975"/>
              </a:lnSpc>
              <a:buNone/>
            </a:pPr>
            <a:r>
              <a:rPr lang="en-US" sz="750" dirty="0">
                <a:solidFill>
                  <a:srgbClr val="5F636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On IKEA Yellow — primary</a:t>
            </a:r>
            <a:endParaRPr lang="en-US" sz="750" dirty="0"/>
          </a:p>
        </p:txBody>
      </p:sp>
      <p:sp>
        <p:nvSpPr>
          <p:cNvPr id="29" name="Shape 21"/>
          <p:cNvSpPr/>
          <p:nvPr/>
        </p:nvSpPr>
        <p:spPr>
          <a:xfrm>
            <a:off x="2360981" y="4370832"/>
            <a:ext cx="1600200" cy="731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8D8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0" name="Image 6" descr="/tmp/ikea_guide/assets/logo_primar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9017" y="4528351"/>
            <a:ext cx="1024128" cy="416481"/>
          </a:xfrm>
          <a:prstGeom prst="rect">
            <a:avLst/>
          </a:prstGeom>
        </p:spPr>
      </p:pic>
      <p:sp>
        <p:nvSpPr>
          <p:cNvPr id="31" name="Text 22"/>
          <p:cNvSpPr txBox="1"/>
          <p:nvPr/>
        </p:nvSpPr>
        <p:spPr>
          <a:xfrm>
            <a:off x="2360981" y="5157216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975"/>
              </a:lnSpc>
              <a:buNone/>
            </a:pPr>
            <a:r>
              <a:rPr lang="en-US" sz="750" dirty="0">
                <a:solidFill>
                  <a:srgbClr val="5F636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On white — primary</a:t>
            </a:r>
            <a:endParaRPr lang="en-US" sz="750" dirty="0"/>
          </a:p>
        </p:txBody>
      </p:sp>
      <p:sp>
        <p:nvSpPr>
          <p:cNvPr id="32" name="Shape 23"/>
          <p:cNvSpPr/>
          <p:nvPr/>
        </p:nvSpPr>
        <p:spPr>
          <a:xfrm>
            <a:off x="4112057" y="4370832"/>
            <a:ext cx="1600200" cy="731520"/>
          </a:xfrm>
          <a:prstGeom prst="rect">
            <a:avLst/>
          </a:prstGeom>
          <a:solidFill>
            <a:srgbClr val="0058A3"/>
          </a:solidFill>
          <a:ln w="12700">
            <a:solidFill>
              <a:srgbClr val="0058A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3" name="Image 7" descr="/tmp/ikea_guide/assets/logo_secondar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0093" y="4528351"/>
            <a:ext cx="1024128" cy="416481"/>
          </a:xfrm>
          <a:prstGeom prst="rect">
            <a:avLst/>
          </a:prstGeom>
        </p:spPr>
      </p:pic>
      <p:sp>
        <p:nvSpPr>
          <p:cNvPr id="34" name="Text 24"/>
          <p:cNvSpPr txBox="1"/>
          <p:nvPr/>
        </p:nvSpPr>
        <p:spPr>
          <a:xfrm>
            <a:off x="4112057" y="5157216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975"/>
              </a:lnSpc>
              <a:buNone/>
            </a:pPr>
            <a:r>
              <a:rPr lang="en-US" sz="750" dirty="0">
                <a:solidFill>
                  <a:srgbClr val="5F636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On IKEA Blue — secondary</a:t>
            </a:r>
            <a:endParaRPr lang="en-US" sz="750" dirty="0"/>
          </a:p>
        </p:txBody>
      </p:sp>
      <p:sp>
        <p:nvSpPr>
          <p:cNvPr id="35" name="Text 25"/>
          <p:cNvSpPr txBox="1"/>
          <p:nvPr/>
        </p:nvSpPr>
        <p:spPr>
          <a:xfrm>
            <a:off x="609905" y="5340096"/>
            <a:ext cx="2011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00" dirty="0">
                <a:solidFill>
                  <a:srgbClr val="0058A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MISUSE — NEVER</a:t>
            </a:r>
            <a:endParaRPr lang="en-US" sz="1300" dirty="0"/>
          </a:p>
        </p:txBody>
      </p:sp>
      <p:sp>
        <p:nvSpPr>
          <p:cNvPr id="36" name="Shape 26"/>
          <p:cNvSpPr/>
          <p:nvPr/>
        </p:nvSpPr>
        <p:spPr>
          <a:xfrm>
            <a:off x="609905" y="5596128"/>
            <a:ext cx="548640" cy="47549"/>
          </a:xfrm>
          <a:prstGeom prst="rect">
            <a:avLst/>
          </a:prstGeom>
          <a:solidFill>
            <a:srgbClr val="FFDA1A"/>
          </a:solidFill>
          <a:ln w="12700">
            <a:solidFill>
              <a:srgbClr val="FFDA1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27"/>
          <p:cNvSpPr txBox="1"/>
          <p:nvPr/>
        </p:nvSpPr>
        <p:spPr>
          <a:xfrm>
            <a:off x="2606040" y="5349240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F636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recolour  ·  distort  ·  rotate  ·  add effects</a:t>
            </a:r>
            <a:endParaRPr lang="en-US" sz="850" dirty="0"/>
          </a:p>
        </p:txBody>
      </p:sp>
      <p:sp>
        <p:nvSpPr>
          <p:cNvPr id="38" name="Shape 28"/>
          <p:cNvSpPr/>
          <p:nvPr/>
        </p:nvSpPr>
        <p:spPr>
          <a:xfrm>
            <a:off x="609905" y="5742432"/>
            <a:ext cx="1600200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D8D8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9" name="Image 8" descr="/tmp/ikea_guide/assets/logo_mono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9945" y="5766664"/>
            <a:ext cx="960120" cy="390449"/>
          </a:xfrm>
          <a:prstGeom prst="rect">
            <a:avLst/>
          </a:prstGeom>
        </p:spPr>
      </p:pic>
      <p:sp>
        <p:nvSpPr>
          <p:cNvPr id="40" name="Shape 29"/>
          <p:cNvSpPr/>
          <p:nvPr/>
        </p:nvSpPr>
        <p:spPr>
          <a:xfrm>
            <a:off x="609905" y="5742432"/>
            <a:ext cx="1600200" cy="438912"/>
          </a:xfrm>
          <a:prstGeom prst="line">
            <a:avLst/>
          </a:prstGeom>
          <a:noFill/>
          <a:ln w="15875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Text 30"/>
          <p:cNvSpPr txBox="1"/>
          <p:nvPr/>
        </p:nvSpPr>
        <p:spPr>
          <a:xfrm>
            <a:off x="609905" y="6208776"/>
            <a:ext cx="1600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910"/>
              </a:lnSpc>
              <a:buNone/>
            </a:pPr>
            <a:r>
              <a:rPr lang="en-US" sz="700" dirty="0">
                <a:solidFill>
                  <a:srgbClr val="5F636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No recolouring</a:t>
            </a:r>
            <a:endParaRPr lang="en-US" sz="700" dirty="0"/>
          </a:p>
        </p:txBody>
      </p:sp>
      <p:sp>
        <p:nvSpPr>
          <p:cNvPr id="42" name="Shape 31"/>
          <p:cNvSpPr/>
          <p:nvPr/>
        </p:nvSpPr>
        <p:spPr>
          <a:xfrm>
            <a:off x="2360981" y="5742432"/>
            <a:ext cx="1600200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D8D8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3" name="Image 9" descr="/tmp/ikea_guide/assets/logo_primar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6721" y="5815584"/>
            <a:ext cx="1188720" cy="292608"/>
          </a:xfrm>
          <a:prstGeom prst="rect">
            <a:avLst/>
          </a:prstGeom>
        </p:spPr>
      </p:pic>
      <p:sp>
        <p:nvSpPr>
          <p:cNvPr id="44" name="Shape 32"/>
          <p:cNvSpPr/>
          <p:nvPr/>
        </p:nvSpPr>
        <p:spPr>
          <a:xfrm>
            <a:off x="2360981" y="5742432"/>
            <a:ext cx="1600200" cy="438912"/>
          </a:xfrm>
          <a:prstGeom prst="line">
            <a:avLst/>
          </a:prstGeom>
          <a:noFill/>
          <a:ln w="15875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" name="Text 33"/>
          <p:cNvSpPr txBox="1"/>
          <p:nvPr/>
        </p:nvSpPr>
        <p:spPr>
          <a:xfrm>
            <a:off x="2360981" y="6208776"/>
            <a:ext cx="1600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910"/>
              </a:lnSpc>
              <a:buNone/>
            </a:pPr>
            <a:r>
              <a:rPr lang="en-US" sz="700" dirty="0">
                <a:solidFill>
                  <a:srgbClr val="5F636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No distortion</a:t>
            </a:r>
            <a:endParaRPr lang="en-US" sz="700" dirty="0"/>
          </a:p>
        </p:txBody>
      </p:sp>
      <p:sp>
        <p:nvSpPr>
          <p:cNvPr id="46" name="Shape 34"/>
          <p:cNvSpPr/>
          <p:nvPr/>
        </p:nvSpPr>
        <p:spPr>
          <a:xfrm>
            <a:off x="4112057" y="5742432"/>
            <a:ext cx="1600200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D8D8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7" name="Image 10" descr="/tmp/ikea_guide/assets/logo_primar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000000">
            <a:off x="4546397" y="5813298"/>
            <a:ext cx="731520" cy="297180"/>
          </a:xfrm>
          <a:prstGeom prst="rect">
            <a:avLst/>
          </a:prstGeom>
        </p:spPr>
      </p:pic>
      <p:sp>
        <p:nvSpPr>
          <p:cNvPr id="48" name="Shape 35"/>
          <p:cNvSpPr/>
          <p:nvPr/>
        </p:nvSpPr>
        <p:spPr>
          <a:xfrm>
            <a:off x="4112057" y="5742432"/>
            <a:ext cx="1600200" cy="438912"/>
          </a:xfrm>
          <a:prstGeom prst="line">
            <a:avLst/>
          </a:prstGeom>
          <a:noFill/>
          <a:ln w="15875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9" name="Text 36"/>
          <p:cNvSpPr txBox="1"/>
          <p:nvPr/>
        </p:nvSpPr>
        <p:spPr>
          <a:xfrm>
            <a:off x="4112057" y="6208776"/>
            <a:ext cx="1600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910"/>
              </a:lnSpc>
              <a:buNone/>
            </a:pPr>
            <a:r>
              <a:rPr lang="en-US" sz="700" dirty="0">
                <a:solidFill>
                  <a:srgbClr val="5F636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No rotation</a:t>
            </a:r>
            <a:endParaRPr lang="en-US" sz="700" dirty="0"/>
          </a:p>
        </p:txBody>
      </p:sp>
      <p:sp>
        <p:nvSpPr>
          <p:cNvPr id="50" name="Text 37"/>
          <p:cNvSpPr txBox="1"/>
          <p:nvPr/>
        </p:nvSpPr>
        <p:spPr>
          <a:xfrm>
            <a:off x="6172200" y="1097280"/>
            <a:ext cx="2743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00" dirty="0">
                <a:solidFill>
                  <a:srgbClr val="0058A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COLOUR PALETTE</a:t>
            </a:r>
            <a:endParaRPr lang="en-US" sz="1300" dirty="0"/>
          </a:p>
        </p:txBody>
      </p:sp>
      <p:sp>
        <p:nvSpPr>
          <p:cNvPr id="51" name="Shape 38"/>
          <p:cNvSpPr/>
          <p:nvPr/>
        </p:nvSpPr>
        <p:spPr>
          <a:xfrm>
            <a:off x="6172200" y="1353312"/>
            <a:ext cx="548640" cy="47549"/>
          </a:xfrm>
          <a:prstGeom prst="rect">
            <a:avLst/>
          </a:prstGeom>
          <a:solidFill>
            <a:srgbClr val="FFDA1A"/>
          </a:solidFill>
          <a:ln w="12700">
            <a:solidFill>
              <a:srgbClr val="FFDA1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2" name="Shape 39"/>
          <p:cNvSpPr/>
          <p:nvPr/>
        </p:nvSpPr>
        <p:spPr>
          <a:xfrm>
            <a:off x="6172200" y="1517904"/>
            <a:ext cx="996696" cy="566928"/>
          </a:xfrm>
          <a:prstGeom prst="rect">
            <a:avLst/>
          </a:prstGeom>
          <a:solidFill>
            <a:srgbClr val="0058A3"/>
          </a:solidFill>
          <a:ln w="12700">
            <a:solidFill>
              <a:srgbClr val="0058A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3" name="Text 40"/>
          <p:cNvSpPr txBox="1"/>
          <p:nvPr/>
        </p:nvSpPr>
        <p:spPr>
          <a:xfrm>
            <a:off x="6172200" y="2139696"/>
            <a:ext cx="1051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40" dirty="0">
                <a:solidFill>
                  <a:srgbClr val="11111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IKEA BLUE</a:t>
            </a:r>
            <a:endParaRPr lang="en-US" sz="800" dirty="0"/>
          </a:p>
        </p:txBody>
      </p:sp>
      <p:sp>
        <p:nvSpPr>
          <p:cNvPr id="54" name="Text 41"/>
          <p:cNvSpPr txBox="1"/>
          <p:nvPr/>
        </p:nvSpPr>
        <p:spPr>
          <a:xfrm>
            <a:off x="6172200" y="2322576"/>
            <a:ext cx="106070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850"/>
              </a:lnSpc>
              <a:buNone/>
            </a:pPr>
            <a:r>
              <a:rPr lang="en-US" sz="650" dirty="0">
                <a:solidFill>
                  <a:srgbClr val="5F636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HEX: #0058a3</a:t>
            </a:r>
            <a:endParaRPr lang="en-US" sz="650" dirty="0"/>
          </a:p>
          <a:p>
            <a:pPr marL="0" indent="0">
              <a:lnSpc>
                <a:spcPts val="850"/>
              </a:lnSpc>
              <a:buNone/>
            </a:pPr>
            <a:r>
              <a:rPr lang="en-US" sz="650" dirty="0">
                <a:solidFill>
                  <a:srgbClr val="5F636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RGB: 0 88 163</a:t>
            </a:r>
            <a:endParaRPr lang="en-US" sz="650" dirty="0"/>
          </a:p>
          <a:p>
            <a:pPr marL="0" indent="0">
              <a:lnSpc>
                <a:spcPts val="850"/>
              </a:lnSpc>
              <a:buNone/>
            </a:pPr>
            <a:r>
              <a:rPr lang="en-US" sz="650" dirty="0">
                <a:solidFill>
                  <a:srgbClr val="5F636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CMYK: 100 46 0 36</a:t>
            </a:r>
            <a:endParaRPr lang="en-US" sz="650" dirty="0"/>
          </a:p>
          <a:p>
            <a:pPr marL="0" indent="0">
              <a:lnSpc>
                <a:spcPts val="850"/>
              </a:lnSpc>
              <a:buNone/>
            </a:pPr>
            <a:r>
              <a:rPr lang="en-US" sz="650" dirty="0">
                <a:solidFill>
                  <a:srgbClr val="5F636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PMS: 300 C</a:t>
            </a:r>
            <a:endParaRPr lang="en-US" sz="650" dirty="0"/>
          </a:p>
        </p:txBody>
      </p:sp>
      <p:sp>
        <p:nvSpPr>
          <p:cNvPr id="55" name="Shape 42"/>
          <p:cNvSpPr/>
          <p:nvPr/>
        </p:nvSpPr>
        <p:spPr>
          <a:xfrm>
            <a:off x="7274052" y="1517904"/>
            <a:ext cx="996696" cy="566928"/>
          </a:xfrm>
          <a:prstGeom prst="rect">
            <a:avLst/>
          </a:prstGeom>
          <a:solidFill>
            <a:srgbClr val="FFDA1A"/>
          </a:solidFill>
          <a:ln w="12700">
            <a:solidFill>
              <a:srgbClr val="FFDA1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6" name="Text 43"/>
          <p:cNvSpPr txBox="1"/>
          <p:nvPr/>
        </p:nvSpPr>
        <p:spPr>
          <a:xfrm>
            <a:off x="7274052" y="2139696"/>
            <a:ext cx="1051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40" dirty="0">
                <a:solidFill>
                  <a:srgbClr val="11111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IKEA YELLOW</a:t>
            </a:r>
            <a:endParaRPr lang="en-US" sz="800" dirty="0"/>
          </a:p>
        </p:txBody>
      </p:sp>
      <p:sp>
        <p:nvSpPr>
          <p:cNvPr id="57" name="Text 44"/>
          <p:cNvSpPr txBox="1"/>
          <p:nvPr/>
        </p:nvSpPr>
        <p:spPr>
          <a:xfrm>
            <a:off x="7274052" y="2322576"/>
            <a:ext cx="106070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850"/>
              </a:lnSpc>
              <a:buNone/>
            </a:pPr>
            <a:r>
              <a:rPr lang="en-US" sz="650" dirty="0">
                <a:solidFill>
                  <a:srgbClr val="5F636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HEX: #ffda1a</a:t>
            </a:r>
            <a:endParaRPr lang="en-US" sz="650" dirty="0"/>
          </a:p>
          <a:p>
            <a:pPr marL="0" indent="0">
              <a:lnSpc>
                <a:spcPts val="850"/>
              </a:lnSpc>
              <a:buNone/>
            </a:pPr>
            <a:r>
              <a:rPr lang="en-US" sz="650" dirty="0">
                <a:solidFill>
                  <a:srgbClr val="5F636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RGB: 255 218 26</a:t>
            </a:r>
            <a:endParaRPr lang="en-US" sz="650" dirty="0"/>
          </a:p>
          <a:p>
            <a:pPr marL="0" indent="0">
              <a:lnSpc>
                <a:spcPts val="850"/>
              </a:lnSpc>
              <a:buNone/>
            </a:pPr>
            <a:r>
              <a:rPr lang="en-US" sz="650" dirty="0">
                <a:solidFill>
                  <a:srgbClr val="5F636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CMYK: 0 14 90 0</a:t>
            </a:r>
            <a:endParaRPr lang="en-US" sz="650" dirty="0"/>
          </a:p>
          <a:p>
            <a:pPr marL="0" indent="0">
              <a:lnSpc>
                <a:spcPts val="850"/>
              </a:lnSpc>
              <a:buNone/>
            </a:pPr>
            <a:r>
              <a:rPr lang="en-US" sz="650" dirty="0">
                <a:solidFill>
                  <a:srgbClr val="5F636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PMS: 116 C</a:t>
            </a:r>
            <a:endParaRPr lang="en-US" sz="650" dirty="0"/>
          </a:p>
        </p:txBody>
      </p:sp>
      <p:sp>
        <p:nvSpPr>
          <p:cNvPr id="58" name="Shape 45"/>
          <p:cNvSpPr/>
          <p:nvPr/>
        </p:nvSpPr>
        <p:spPr>
          <a:xfrm>
            <a:off x="8375904" y="1517904"/>
            <a:ext cx="996696" cy="566928"/>
          </a:xfrm>
          <a:prstGeom prst="rect">
            <a:avLst/>
          </a:prstGeom>
          <a:solidFill>
            <a:srgbClr val="111111"/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9" name="Text 46"/>
          <p:cNvSpPr txBox="1"/>
          <p:nvPr/>
        </p:nvSpPr>
        <p:spPr>
          <a:xfrm>
            <a:off x="8375904" y="2139696"/>
            <a:ext cx="1051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40" dirty="0">
                <a:solidFill>
                  <a:srgbClr val="11111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INK BLACK</a:t>
            </a:r>
            <a:endParaRPr lang="en-US" sz="800" dirty="0"/>
          </a:p>
        </p:txBody>
      </p:sp>
      <p:sp>
        <p:nvSpPr>
          <p:cNvPr id="60" name="Text 47"/>
          <p:cNvSpPr txBox="1"/>
          <p:nvPr/>
        </p:nvSpPr>
        <p:spPr>
          <a:xfrm>
            <a:off x="8375904" y="2322576"/>
            <a:ext cx="106070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850"/>
              </a:lnSpc>
              <a:buNone/>
            </a:pPr>
            <a:r>
              <a:rPr lang="en-US" sz="650" dirty="0">
                <a:solidFill>
                  <a:srgbClr val="5F636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HEX: #111111</a:t>
            </a:r>
            <a:endParaRPr lang="en-US" sz="650" dirty="0"/>
          </a:p>
          <a:p>
            <a:pPr marL="0" indent="0">
              <a:lnSpc>
                <a:spcPts val="850"/>
              </a:lnSpc>
              <a:buNone/>
            </a:pPr>
            <a:r>
              <a:rPr lang="en-US" sz="650" dirty="0">
                <a:solidFill>
                  <a:srgbClr val="5F636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RGB: 17 17 17</a:t>
            </a:r>
            <a:endParaRPr lang="en-US" sz="650" dirty="0"/>
          </a:p>
          <a:p>
            <a:pPr marL="0" indent="0">
              <a:lnSpc>
                <a:spcPts val="850"/>
              </a:lnSpc>
              <a:buNone/>
            </a:pPr>
            <a:r>
              <a:rPr lang="en-US" sz="650" dirty="0">
                <a:solidFill>
                  <a:srgbClr val="5F636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CMYK: 0 0 0 93</a:t>
            </a:r>
            <a:endParaRPr lang="en-US" sz="650" dirty="0"/>
          </a:p>
          <a:p>
            <a:pPr marL="0" indent="0">
              <a:lnSpc>
                <a:spcPts val="850"/>
              </a:lnSpc>
              <a:buNone/>
            </a:pPr>
            <a:r>
              <a:rPr lang="en-US" sz="650" dirty="0">
                <a:solidFill>
                  <a:srgbClr val="5F636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PMS: Black 6 C</a:t>
            </a:r>
            <a:endParaRPr lang="en-US" sz="650" dirty="0"/>
          </a:p>
        </p:txBody>
      </p:sp>
      <p:sp>
        <p:nvSpPr>
          <p:cNvPr id="61" name="Shape 48"/>
          <p:cNvSpPr/>
          <p:nvPr/>
        </p:nvSpPr>
        <p:spPr>
          <a:xfrm>
            <a:off x="9477756" y="1517904"/>
            <a:ext cx="996696" cy="566928"/>
          </a:xfrm>
          <a:prstGeom prst="rect">
            <a:avLst/>
          </a:prstGeom>
          <a:solidFill>
            <a:srgbClr val="929292"/>
          </a:solidFill>
          <a:ln w="12700">
            <a:solidFill>
              <a:srgbClr val="92929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2" name="Text 49"/>
          <p:cNvSpPr txBox="1"/>
          <p:nvPr/>
        </p:nvSpPr>
        <p:spPr>
          <a:xfrm>
            <a:off x="9477756" y="2139696"/>
            <a:ext cx="1051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40" dirty="0">
                <a:solidFill>
                  <a:srgbClr val="11111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MID GREY</a:t>
            </a:r>
            <a:endParaRPr lang="en-US" sz="800" dirty="0"/>
          </a:p>
        </p:txBody>
      </p:sp>
      <p:sp>
        <p:nvSpPr>
          <p:cNvPr id="63" name="Text 50"/>
          <p:cNvSpPr txBox="1"/>
          <p:nvPr/>
        </p:nvSpPr>
        <p:spPr>
          <a:xfrm>
            <a:off x="9477756" y="2322576"/>
            <a:ext cx="106070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850"/>
              </a:lnSpc>
              <a:buNone/>
            </a:pPr>
            <a:r>
              <a:rPr lang="en-US" sz="650" dirty="0">
                <a:solidFill>
                  <a:srgbClr val="5F636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HEX: #929292</a:t>
            </a:r>
            <a:endParaRPr lang="en-US" sz="650" dirty="0"/>
          </a:p>
          <a:p>
            <a:pPr marL="0" indent="0">
              <a:lnSpc>
                <a:spcPts val="850"/>
              </a:lnSpc>
              <a:buNone/>
            </a:pPr>
            <a:r>
              <a:rPr lang="en-US" sz="650" dirty="0">
                <a:solidFill>
                  <a:srgbClr val="5F636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RGB: 146 146 146</a:t>
            </a:r>
            <a:endParaRPr lang="en-US" sz="650" dirty="0"/>
          </a:p>
          <a:p>
            <a:pPr marL="0" indent="0">
              <a:lnSpc>
                <a:spcPts val="850"/>
              </a:lnSpc>
              <a:buNone/>
            </a:pPr>
            <a:r>
              <a:rPr lang="en-US" sz="650" dirty="0">
                <a:solidFill>
                  <a:srgbClr val="5F636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CMYK: 0 0 0 43</a:t>
            </a:r>
            <a:endParaRPr lang="en-US" sz="650" dirty="0"/>
          </a:p>
          <a:p>
            <a:pPr marL="0" indent="0">
              <a:lnSpc>
                <a:spcPts val="850"/>
              </a:lnSpc>
              <a:buNone/>
            </a:pPr>
            <a:r>
              <a:rPr lang="en-US" sz="650" dirty="0">
                <a:solidFill>
                  <a:srgbClr val="5F636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PMS: Cool Gray 7</a:t>
            </a:r>
            <a:endParaRPr lang="en-US" sz="650" dirty="0"/>
          </a:p>
        </p:txBody>
      </p:sp>
      <p:sp>
        <p:nvSpPr>
          <p:cNvPr id="64" name="Shape 51"/>
          <p:cNvSpPr/>
          <p:nvPr/>
        </p:nvSpPr>
        <p:spPr>
          <a:xfrm>
            <a:off x="10579608" y="1517904"/>
            <a:ext cx="996696" cy="566928"/>
          </a:xfrm>
          <a:prstGeom prst="rect">
            <a:avLst/>
          </a:prstGeom>
          <a:solidFill>
            <a:srgbClr val="F5F5F5"/>
          </a:solidFill>
          <a:ln w="12700">
            <a:solidFill>
              <a:srgbClr val="D8D8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5" name="Text 52"/>
          <p:cNvSpPr txBox="1"/>
          <p:nvPr/>
        </p:nvSpPr>
        <p:spPr>
          <a:xfrm>
            <a:off x="10579608" y="2139696"/>
            <a:ext cx="1051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40" dirty="0">
                <a:solidFill>
                  <a:srgbClr val="11111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LIGHT GREY</a:t>
            </a:r>
            <a:endParaRPr lang="en-US" sz="800" dirty="0"/>
          </a:p>
        </p:txBody>
      </p:sp>
      <p:sp>
        <p:nvSpPr>
          <p:cNvPr id="66" name="Text 53"/>
          <p:cNvSpPr txBox="1"/>
          <p:nvPr/>
        </p:nvSpPr>
        <p:spPr>
          <a:xfrm>
            <a:off x="10579608" y="2322576"/>
            <a:ext cx="106070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850"/>
              </a:lnSpc>
              <a:buNone/>
            </a:pPr>
            <a:r>
              <a:rPr lang="en-US" sz="650" dirty="0">
                <a:solidFill>
                  <a:srgbClr val="5F636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HEX: #f5f5f5</a:t>
            </a:r>
            <a:endParaRPr lang="en-US" sz="650" dirty="0"/>
          </a:p>
          <a:p>
            <a:pPr marL="0" indent="0">
              <a:lnSpc>
                <a:spcPts val="850"/>
              </a:lnSpc>
              <a:buNone/>
            </a:pPr>
            <a:r>
              <a:rPr lang="en-US" sz="650" dirty="0">
                <a:solidFill>
                  <a:srgbClr val="5F636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RGB: 245 245 245</a:t>
            </a:r>
            <a:endParaRPr lang="en-US" sz="650" dirty="0"/>
          </a:p>
          <a:p>
            <a:pPr marL="0" indent="0">
              <a:lnSpc>
                <a:spcPts val="850"/>
              </a:lnSpc>
              <a:buNone/>
            </a:pPr>
            <a:r>
              <a:rPr lang="en-US" sz="650" dirty="0">
                <a:solidFill>
                  <a:srgbClr val="5F636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CMYK: 0 0 0 4</a:t>
            </a:r>
            <a:endParaRPr lang="en-US" sz="650" dirty="0"/>
          </a:p>
          <a:p>
            <a:pPr marL="0" indent="0">
              <a:lnSpc>
                <a:spcPts val="850"/>
              </a:lnSpc>
              <a:buNone/>
            </a:pPr>
            <a:r>
              <a:rPr lang="en-US" sz="650" dirty="0">
                <a:solidFill>
                  <a:srgbClr val="5F636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PMS: 663 C</a:t>
            </a:r>
            <a:endParaRPr lang="en-US" sz="650" dirty="0"/>
          </a:p>
        </p:txBody>
      </p:sp>
      <p:sp>
        <p:nvSpPr>
          <p:cNvPr id="67" name="Text 54"/>
          <p:cNvSpPr txBox="1"/>
          <p:nvPr/>
        </p:nvSpPr>
        <p:spPr>
          <a:xfrm>
            <a:off x="6172200" y="2907792"/>
            <a:ext cx="5410505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975"/>
              </a:lnSpc>
              <a:buNone/>
            </a:pPr>
            <a:r>
              <a:rPr lang="en-US" sz="750" dirty="0">
                <a:solidFill>
                  <a:srgbClr val="5F636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Blue and yellow carry the identity — greys are supporting neutrals only, never brand colours.</a:t>
            </a:r>
            <a:endParaRPr lang="en-US" sz="750" dirty="0"/>
          </a:p>
        </p:txBody>
      </p:sp>
      <p:sp>
        <p:nvSpPr>
          <p:cNvPr id="68" name="Shape 55"/>
          <p:cNvSpPr/>
          <p:nvPr/>
        </p:nvSpPr>
        <p:spPr>
          <a:xfrm>
            <a:off x="6172200" y="3127248"/>
            <a:ext cx="5410505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9" name="Text 56"/>
          <p:cNvSpPr txBox="1"/>
          <p:nvPr/>
        </p:nvSpPr>
        <p:spPr>
          <a:xfrm>
            <a:off x="6172200" y="3218688"/>
            <a:ext cx="2743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00" dirty="0">
                <a:solidFill>
                  <a:srgbClr val="0058A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TYPOGRAPHY</a:t>
            </a:r>
            <a:endParaRPr lang="en-US" sz="1300" dirty="0"/>
          </a:p>
        </p:txBody>
      </p:sp>
      <p:sp>
        <p:nvSpPr>
          <p:cNvPr id="70" name="Shape 57"/>
          <p:cNvSpPr/>
          <p:nvPr/>
        </p:nvSpPr>
        <p:spPr>
          <a:xfrm>
            <a:off x="6172200" y="3474720"/>
            <a:ext cx="548640" cy="47549"/>
          </a:xfrm>
          <a:prstGeom prst="rect">
            <a:avLst/>
          </a:prstGeom>
          <a:solidFill>
            <a:srgbClr val="FFDA1A"/>
          </a:solidFill>
          <a:ln w="12700">
            <a:solidFill>
              <a:srgbClr val="FFDA1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1" name="Text 58"/>
          <p:cNvSpPr txBox="1"/>
          <p:nvPr/>
        </p:nvSpPr>
        <p:spPr>
          <a:xfrm>
            <a:off x="6172200" y="3602736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975"/>
              </a:lnSpc>
              <a:buNone/>
            </a:pPr>
            <a:r>
              <a:rPr lang="en-US" sz="750" dirty="0">
                <a:solidFill>
                  <a:srgbClr val="5F636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Use for H1, headlines, titles and price</a:t>
            </a:r>
            <a:endParaRPr lang="en-US" sz="750" dirty="0"/>
          </a:p>
        </p:txBody>
      </p:sp>
      <p:sp>
        <p:nvSpPr>
          <p:cNvPr id="72" name="Text 59"/>
          <p:cNvSpPr txBox="1"/>
          <p:nvPr/>
        </p:nvSpPr>
        <p:spPr>
          <a:xfrm>
            <a:off x="6172200" y="3767328"/>
            <a:ext cx="2651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1111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Noto IKEA Latin</a:t>
            </a:r>
            <a:endParaRPr lang="en-US" sz="1900" dirty="0"/>
          </a:p>
        </p:txBody>
      </p:sp>
      <p:sp>
        <p:nvSpPr>
          <p:cNvPr id="73" name="Text 60"/>
          <p:cNvSpPr txBox="1"/>
          <p:nvPr/>
        </p:nvSpPr>
        <p:spPr>
          <a:xfrm>
            <a:off x="6172200" y="4133088"/>
            <a:ext cx="11887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050" dirty="0">
                <a:solidFill>
                  <a:srgbClr val="11111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Light</a:t>
            </a:r>
            <a:endParaRPr lang="en-US" sz="1050" dirty="0"/>
          </a:p>
          <a:p>
            <a:pPr marL="0" indent="0">
              <a:lnSpc>
                <a:spcPts val="1400"/>
              </a:lnSpc>
              <a:buNone/>
            </a:pPr>
            <a:r>
              <a:rPr lang="en-US" sz="1050" dirty="0">
                <a:solidFill>
                  <a:srgbClr val="11111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Regular</a:t>
            </a:r>
            <a:endParaRPr lang="en-US" sz="1050" dirty="0"/>
          </a:p>
          <a:p>
            <a:pPr marL="0" indent="0">
              <a:lnSpc>
                <a:spcPts val="1400"/>
              </a:lnSpc>
              <a:buNone/>
            </a:pPr>
            <a:r>
              <a:rPr lang="en-US" sz="1050" dirty="0">
                <a:solidFill>
                  <a:srgbClr val="11111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Bold</a:t>
            </a:r>
            <a:endParaRPr lang="en-US" sz="1050" dirty="0"/>
          </a:p>
        </p:txBody>
      </p:sp>
      <p:sp>
        <p:nvSpPr>
          <p:cNvPr id="74" name="Text 61"/>
          <p:cNvSpPr txBox="1"/>
          <p:nvPr/>
        </p:nvSpPr>
        <p:spPr>
          <a:xfrm>
            <a:off x="7406640" y="4133088"/>
            <a:ext cx="1371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050" i="1" dirty="0">
                <a:solidFill>
                  <a:srgbClr val="11111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Light Italic</a:t>
            </a:r>
            <a:endParaRPr lang="en-US" sz="1050" dirty="0"/>
          </a:p>
          <a:p>
            <a:pPr marL="0" indent="0">
              <a:lnSpc>
                <a:spcPts val="1400"/>
              </a:lnSpc>
              <a:buNone/>
            </a:pPr>
            <a:r>
              <a:rPr lang="en-US" sz="1050" i="1" dirty="0">
                <a:solidFill>
                  <a:srgbClr val="11111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Regular Italic</a:t>
            </a:r>
            <a:endParaRPr lang="en-US" sz="1050" dirty="0"/>
          </a:p>
          <a:p>
            <a:pPr marL="0" indent="0">
              <a:lnSpc>
                <a:spcPts val="1400"/>
              </a:lnSpc>
              <a:buNone/>
            </a:pPr>
            <a:r>
              <a:rPr lang="en-US" sz="1050" i="1" dirty="0">
                <a:solidFill>
                  <a:srgbClr val="11111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Bold Italic</a:t>
            </a:r>
            <a:endParaRPr lang="en-US" sz="1050" dirty="0"/>
          </a:p>
        </p:txBody>
      </p:sp>
      <p:sp>
        <p:nvSpPr>
          <p:cNvPr id="75" name="Text 62"/>
          <p:cNvSpPr txBox="1"/>
          <p:nvPr/>
        </p:nvSpPr>
        <p:spPr>
          <a:xfrm>
            <a:off x="9006840" y="3602736"/>
            <a:ext cx="2560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975"/>
              </a:lnSpc>
              <a:buNone/>
            </a:pPr>
            <a:r>
              <a:rPr lang="en-US" sz="750" dirty="0">
                <a:solidFill>
                  <a:srgbClr val="5F636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Use for H2, H3, sub-heads and body copy</a:t>
            </a:r>
            <a:endParaRPr lang="en-US" sz="750" dirty="0"/>
          </a:p>
        </p:txBody>
      </p:sp>
      <p:sp>
        <p:nvSpPr>
          <p:cNvPr id="76" name="Text 63"/>
          <p:cNvSpPr txBox="1"/>
          <p:nvPr/>
        </p:nvSpPr>
        <p:spPr>
          <a:xfrm>
            <a:off x="9006840" y="3767328"/>
            <a:ext cx="2651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11111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Noto Sans</a:t>
            </a:r>
            <a:endParaRPr lang="en-US" sz="1900" dirty="0"/>
          </a:p>
        </p:txBody>
      </p:sp>
      <p:sp>
        <p:nvSpPr>
          <p:cNvPr id="77" name="Text 64"/>
          <p:cNvSpPr txBox="1"/>
          <p:nvPr/>
        </p:nvSpPr>
        <p:spPr>
          <a:xfrm>
            <a:off x="9006840" y="4133088"/>
            <a:ext cx="11887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050" dirty="0">
                <a:solidFill>
                  <a:srgbClr val="11111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Light</a:t>
            </a:r>
            <a:endParaRPr lang="en-US" sz="1050" dirty="0"/>
          </a:p>
          <a:p>
            <a:pPr marL="0" indent="0">
              <a:lnSpc>
                <a:spcPts val="1400"/>
              </a:lnSpc>
              <a:buNone/>
            </a:pPr>
            <a:r>
              <a:rPr lang="en-US" sz="1050" dirty="0">
                <a:solidFill>
                  <a:srgbClr val="11111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Regular</a:t>
            </a:r>
            <a:endParaRPr lang="en-US" sz="1050" dirty="0"/>
          </a:p>
          <a:p>
            <a:pPr marL="0" indent="0">
              <a:lnSpc>
                <a:spcPts val="1400"/>
              </a:lnSpc>
              <a:buNone/>
            </a:pPr>
            <a:r>
              <a:rPr lang="en-US" sz="1050" dirty="0">
                <a:solidFill>
                  <a:srgbClr val="11111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Bold</a:t>
            </a:r>
            <a:endParaRPr lang="en-US" sz="1050" dirty="0"/>
          </a:p>
        </p:txBody>
      </p:sp>
      <p:sp>
        <p:nvSpPr>
          <p:cNvPr id="78" name="Text 65"/>
          <p:cNvSpPr txBox="1"/>
          <p:nvPr/>
        </p:nvSpPr>
        <p:spPr>
          <a:xfrm>
            <a:off x="10241280" y="4133088"/>
            <a:ext cx="1371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050" i="1" dirty="0">
                <a:solidFill>
                  <a:srgbClr val="11111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Light Italic</a:t>
            </a:r>
            <a:endParaRPr lang="en-US" sz="1050" dirty="0"/>
          </a:p>
          <a:p>
            <a:pPr marL="0" indent="0">
              <a:lnSpc>
                <a:spcPts val="1400"/>
              </a:lnSpc>
              <a:buNone/>
            </a:pPr>
            <a:r>
              <a:rPr lang="en-US" sz="1050" i="1" dirty="0">
                <a:solidFill>
                  <a:srgbClr val="11111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Regular Italic</a:t>
            </a:r>
            <a:endParaRPr lang="en-US" sz="1050" dirty="0"/>
          </a:p>
          <a:p>
            <a:pPr marL="0" indent="0">
              <a:lnSpc>
                <a:spcPts val="1400"/>
              </a:lnSpc>
              <a:buNone/>
            </a:pPr>
            <a:r>
              <a:rPr lang="en-US" sz="1050" i="1" dirty="0">
                <a:solidFill>
                  <a:srgbClr val="111111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Bold Italic</a:t>
            </a:r>
            <a:endParaRPr lang="en-US" sz="1050" dirty="0"/>
          </a:p>
        </p:txBody>
      </p:sp>
      <p:sp>
        <p:nvSpPr>
          <p:cNvPr id="79" name="Text 66"/>
          <p:cNvSpPr txBox="1"/>
          <p:nvPr/>
        </p:nvSpPr>
        <p:spPr>
          <a:xfrm>
            <a:off x="6172200" y="4791456"/>
            <a:ext cx="5410505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975"/>
              </a:lnSpc>
              <a:buNone/>
            </a:pPr>
            <a:r>
              <a:rPr lang="en-US" sz="750" dirty="0">
                <a:solidFill>
                  <a:srgbClr val="5F636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Legacy faces are retired: Verdana (pre-2019) and Futura (pre-2010). Use Noto Sans CJK for Chinese, Japanese and Korean markets.</a:t>
            </a:r>
            <a:endParaRPr lang="en-US" sz="750" dirty="0"/>
          </a:p>
        </p:txBody>
      </p:sp>
      <p:sp>
        <p:nvSpPr>
          <p:cNvPr id="80" name="Shape 67"/>
          <p:cNvSpPr/>
          <p:nvPr/>
        </p:nvSpPr>
        <p:spPr>
          <a:xfrm>
            <a:off x="6172200" y="5029200"/>
            <a:ext cx="5410505" cy="0"/>
          </a:xfrm>
          <a:prstGeom prst="line">
            <a:avLst/>
          </a:prstGeom>
          <a:noFill/>
          <a:ln w="12700">
            <a:solidFill>
              <a:srgbClr val="D8D8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1" name="Text 68"/>
          <p:cNvSpPr txBox="1"/>
          <p:nvPr/>
        </p:nvSpPr>
        <p:spPr>
          <a:xfrm>
            <a:off x="6172200" y="5120640"/>
            <a:ext cx="2743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00" dirty="0">
                <a:solidFill>
                  <a:srgbClr val="0058A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DESIGN ELEMENTS</a:t>
            </a:r>
            <a:endParaRPr lang="en-US" sz="1300" dirty="0"/>
          </a:p>
        </p:txBody>
      </p:sp>
      <p:sp>
        <p:nvSpPr>
          <p:cNvPr id="82" name="Shape 69"/>
          <p:cNvSpPr/>
          <p:nvPr/>
        </p:nvSpPr>
        <p:spPr>
          <a:xfrm>
            <a:off x="6172200" y="5376672"/>
            <a:ext cx="548640" cy="47549"/>
          </a:xfrm>
          <a:prstGeom prst="rect">
            <a:avLst/>
          </a:prstGeom>
          <a:solidFill>
            <a:srgbClr val="FFDA1A"/>
          </a:solidFill>
          <a:ln w="12700">
            <a:solidFill>
              <a:srgbClr val="FFDA1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3" name="Shape 70"/>
          <p:cNvSpPr/>
          <p:nvPr/>
        </p:nvSpPr>
        <p:spPr>
          <a:xfrm>
            <a:off x="6199632" y="5468112"/>
            <a:ext cx="548640" cy="548640"/>
          </a:xfrm>
          <a:prstGeom prst="ellipse">
            <a:avLst/>
          </a:prstGeom>
          <a:solidFill>
            <a:srgbClr val="0058A3"/>
          </a:solidFill>
          <a:ln w="12700">
            <a:solidFill>
              <a:srgbClr val="0058A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4" name="Shape 71"/>
          <p:cNvSpPr/>
          <p:nvPr/>
        </p:nvSpPr>
        <p:spPr>
          <a:xfrm>
            <a:off x="6656832" y="5577840"/>
            <a:ext cx="768096" cy="530352"/>
          </a:xfrm>
          <a:prstGeom prst="ellipse">
            <a:avLst/>
          </a:prstGeom>
          <a:solidFill>
            <a:srgbClr val="FFDA1A"/>
          </a:solidFill>
          <a:ln w="12700">
            <a:solidFill>
              <a:srgbClr val="FFDA1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5" name="Shape 72"/>
          <p:cNvSpPr/>
          <p:nvPr/>
        </p:nvSpPr>
        <p:spPr>
          <a:xfrm>
            <a:off x="7370064" y="5760720"/>
            <a:ext cx="301752" cy="301752"/>
          </a:xfrm>
          <a:prstGeom prst="ellipse">
            <a:avLst/>
          </a:prstGeom>
          <a:solidFill>
            <a:srgbClr val="0058A3"/>
          </a:solidFill>
          <a:ln w="12700">
            <a:solidFill>
              <a:srgbClr val="0058A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6" name="Shape 73"/>
          <p:cNvSpPr/>
          <p:nvPr/>
        </p:nvSpPr>
        <p:spPr>
          <a:xfrm>
            <a:off x="7827264" y="5596128"/>
            <a:ext cx="640080" cy="91440"/>
          </a:xfrm>
          <a:prstGeom prst="rect">
            <a:avLst/>
          </a:prstGeom>
          <a:solidFill>
            <a:srgbClr val="FFDA1A"/>
          </a:solidFill>
          <a:ln w="12700">
            <a:solidFill>
              <a:srgbClr val="FFDA1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7" name="Shape 74"/>
          <p:cNvSpPr/>
          <p:nvPr/>
        </p:nvSpPr>
        <p:spPr>
          <a:xfrm>
            <a:off x="7827264" y="5779008"/>
            <a:ext cx="411480" cy="91440"/>
          </a:xfrm>
          <a:prstGeom prst="rect">
            <a:avLst/>
          </a:prstGeom>
          <a:solidFill>
            <a:srgbClr val="0058A3"/>
          </a:solidFill>
          <a:ln w="12700">
            <a:solidFill>
              <a:srgbClr val="0058A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8" name="Text 75"/>
          <p:cNvSpPr txBox="1"/>
          <p:nvPr/>
        </p:nvSpPr>
        <p:spPr>
          <a:xfrm>
            <a:off x="6199632" y="6181344"/>
            <a:ext cx="2514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910"/>
              </a:lnSpc>
              <a:buNone/>
            </a:pPr>
            <a:r>
              <a:rPr lang="en-US" sz="700" dirty="0">
                <a:solidFill>
                  <a:srgbClr val="5F636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Oval device  ·  circle clusters  ·  yellow rules</a:t>
            </a:r>
            <a:endParaRPr lang="en-US" sz="700" dirty="0"/>
          </a:p>
        </p:txBody>
      </p:sp>
      <p:sp>
        <p:nvSpPr>
          <p:cNvPr id="89" name="Text 76"/>
          <p:cNvSpPr txBox="1"/>
          <p:nvPr/>
        </p:nvSpPr>
        <p:spPr>
          <a:xfrm>
            <a:off x="8705088" y="523036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DA1A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“</a:t>
            </a:r>
            <a:endParaRPr lang="en-US" sz="4000" dirty="0"/>
          </a:p>
        </p:txBody>
      </p:sp>
      <p:sp>
        <p:nvSpPr>
          <p:cNvPr id="90" name="Text 77"/>
          <p:cNvSpPr txBox="1"/>
          <p:nvPr/>
        </p:nvSpPr>
        <p:spPr>
          <a:xfrm>
            <a:off x="9052560" y="5468112"/>
            <a:ext cx="2514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b="1" dirty="0">
                <a:solidFill>
                  <a:srgbClr val="0058A3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To create a better everyday life for the many people.</a:t>
            </a:r>
            <a:endParaRPr lang="en-US" sz="1250" dirty="0"/>
          </a:p>
        </p:txBody>
      </p:sp>
      <p:sp>
        <p:nvSpPr>
          <p:cNvPr id="91" name="Text 78"/>
          <p:cNvSpPr txBox="1"/>
          <p:nvPr/>
        </p:nvSpPr>
        <p:spPr>
          <a:xfrm>
            <a:off x="9052560" y="6199632"/>
            <a:ext cx="2514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5F6368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— IKEA Vision, Ingvar Kamprad</a:t>
            </a:r>
            <a:endParaRPr lang="en-US" sz="850" dirty="0"/>
          </a:p>
        </p:txBody>
      </p:sp>
      <p:sp>
        <p:nvSpPr>
          <p:cNvPr id="92" name="Shape 79"/>
          <p:cNvSpPr/>
          <p:nvPr/>
        </p:nvSpPr>
        <p:spPr>
          <a:xfrm>
            <a:off x="0" y="6400800"/>
            <a:ext cx="12191695" cy="54864"/>
          </a:xfrm>
          <a:prstGeom prst="rect">
            <a:avLst/>
          </a:prstGeom>
          <a:solidFill>
            <a:srgbClr val="FFDA1A"/>
          </a:solidFill>
          <a:ln w="12700">
            <a:solidFill>
              <a:srgbClr val="FFDA1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3" name="Shape 80"/>
          <p:cNvSpPr/>
          <p:nvPr/>
        </p:nvSpPr>
        <p:spPr>
          <a:xfrm>
            <a:off x="0" y="6455664"/>
            <a:ext cx="12191695" cy="402336"/>
          </a:xfrm>
          <a:prstGeom prst="rect">
            <a:avLst/>
          </a:prstGeom>
          <a:solidFill>
            <a:srgbClr val="0058A3"/>
          </a:solidFill>
          <a:ln w="12700">
            <a:solidFill>
              <a:srgbClr val="0058A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4" name="Text 81"/>
          <p:cNvSpPr txBox="1"/>
          <p:nvPr/>
        </p:nvSpPr>
        <p:spPr>
          <a:xfrm>
            <a:off x="609905" y="6510528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DEMOCRATIC DESIGN  ·  Form  •  Function  •  Quality  •  Sustainability  •  Low price</a:t>
            </a:r>
            <a:endParaRPr lang="en-US" sz="1000" dirty="0"/>
          </a:p>
        </p:txBody>
      </p:sp>
      <p:sp>
        <p:nvSpPr>
          <p:cNvPr id="95" name="Text 82"/>
          <p:cNvSpPr txBox="1"/>
          <p:nvPr/>
        </p:nvSpPr>
        <p:spPr>
          <a:xfrm>
            <a:off x="8046720" y="6510528"/>
            <a:ext cx="353598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FFDA1A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IKEA Brand Guide  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698</Words>
  <Application>Microsoft Macintosh PowerPoint</Application>
  <DocSecurity>0</DocSecurity>
  <PresentationFormat>Widescreen</PresentationFormat>
  <Paragraphs>113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Noto Sans</vt:lpstr>
      <vt:lpstr>ChatGPT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* ARNOLD WEE</cp:lastModifiedBy>
  <cp:revision>3</cp:revision>
  <dcterms:created xsi:type="dcterms:W3CDTF">2026-08-28T16:41:00Z</dcterms:created>
  <dcterms:modified xsi:type="dcterms:W3CDTF">2026-09-01T12:56:20Z</dcterms:modified>
</cp:coreProperties>
</file>