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1" r:id="rId2"/>
    <p:sldId id="34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15AF1-5F85-C3FD-E81C-2D2CA420A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2953C1-E579-721D-8413-96DB82B6D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0CF77-413C-6CFF-17E9-DE33B57D7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4B3BF-9D2B-ACD6-C95C-28B28080A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CAB4D-227F-0C10-A8FF-60671281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2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0152-98D8-AB2C-957E-0AD16A199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5A616-C3FC-1D94-2148-1711E0A0B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EEB06-3327-2786-B242-28D3EDAC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FE98E-5F57-F0C1-8A92-9C11739B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094B0-85D5-5B73-3CD7-600C992B5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34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45F4-830B-BC75-F65E-0BBCACCA3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2E4A8-B474-F310-3693-3820335AC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7A38F-A15D-B31D-9E47-C671AD88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D87C3-E0D6-BE0A-A7E5-FAEC28B50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5EBD7-D708-AB6C-069F-DA98BBFE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9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B5BE7-B8E4-B358-D465-3312FF76C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87302-962F-5D84-8F2A-09755CF38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A2758-8194-F032-17D3-0DF2DF6A0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C31C3-C8F9-192E-E837-122DFD2B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B584F-C450-3C11-C22B-7AEB9F53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E283F-C884-541A-65D1-9B07C48C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BD49A-144E-515A-5EE0-55F294EBF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99B10-18D8-DDFB-95A7-AE7D78FA5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42591-358F-FC0C-20C7-E04BBF6E7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582949-42B3-519D-2D6C-9E8D75DBF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CDC801-F39F-1752-1740-FBB8E02656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37C434-D219-4C42-D81F-F3538477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D1FF9E-6967-A938-586F-25D6E43A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6FF6F9-532D-D61A-8A38-66475AC2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3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B05D1-38C2-4043-276B-9EBEA78B2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E5D52D-23DD-918C-7C94-D03CC2C83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05DE9-CC45-EC4D-102A-0F0F7EE60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303A10-49FC-D4D9-0DFA-19441C649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6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8C28A-21B3-3A25-E85B-9F90E613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04AD48-C3EE-00CC-9F71-D11296793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A73A0-1874-FB64-923B-5B44B118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9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7E1CF-801D-4475-166A-D96C431D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59D30-2757-6ECB-E9A4-4052FB219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9FEC3-1BB0-E518-7A4A-207C0657F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FFC15B-79DF-00FD-B0D2-C6A44F64A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E8891-963A-7DB4-D6D9-71FC96DC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C8418-A951-F099-0883-1243317D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5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78A53-6B61-5AEF-05BA-5EDB5F435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7FAC45-5D89-63A4-DA0C-9AFE8A9A3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779F4-2411-8E6B-5522-9A890C756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054AF-B0DB-4252-96D2-F85897820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18143-55F6-B865-3431-B136EB070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F99C34-7CF9-1355-6EC9-3E87BB2B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8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AE017-107B-66CA-CD76-DF08CADF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59284-4EE7-D9D8-FD6C-B30F3F290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7B9CB-906C-6EC2-7380-7961CF1E1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7B73-4DDF-7E83-4E9C-E5B3352F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9D24-7DD7-BB87-852F-965F2B76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CFAE8-BA89-80BF-DF89-A47C33721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02B49-1DE7-245D-5F0A-028AA6C47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0BE04-0BCC-1A24-F7C7-FE1C6B6A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8D56A-BDE0-7336-1639-3AB84978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969B9-C995-3483-DD4C-8CDABB1DA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8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5E1326-0B70-4A1E-F162-945D00A22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01117-0ACA-53A3-FD04-09480AA0A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10EA-9F2C-B633-D70A-AAB297960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4DF60-28A6-3F49-9755-A484EAA95D2E}" type="datetimeFigureOut"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491A-E17D-897E-2414-2F79CC6AA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E7214-6110-D1FE-08E1-8BC88D7A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75D7F3-D362-9C4E-A232-07F5AA562F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01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24728" y="179637"/>
            <a:ext cx="6035040" cy="3701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2200" b="1" spc="-30">
                <a:solidFill>
                  <a:srgbClr val="FFFFFF"/>
                </a:solidFill>
                <a:latin typeface="Urbanist"/>
              </a:rPr>
              <a:t>Brand Strategy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15568"/>
            <a:ext cx="3273552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50" b="1" spc="150">
                <a:solidFill>
                  <a:srgbClr val="FFFFFF"/>
                </a:solidFill>
                <a:latin typeface="Urbanist"/>
              </a:rPr>
              <a:t>STRATEGY CORE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353312"/>
            <a:ext cx="402336" cy="4114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" y="1554480"/>
            <a:ext cx="3273552" cy="8961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01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AUDIENCE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Startup founders, pre-launch teams, SME owners and corporate teams in Singapore who need a go-to-market brand, not a theory course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542032"/>
            <a:ext cx="3273552" cy="8046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02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POSITIONING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Practical AI branding masterclasses that take a business from strategy through creation to market activation in one focused 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3438144"/>
            <a:ext cx="3273552" cy="713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03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BRAND PROMISE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Build and deploy your brand in a single day — three connected deliverables, ready to go to market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4242816"/>
            <a:ext cx="3273552" cy="8046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04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PERSONALITY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Practical not theoretical; fast not rushed; certified not self-appointed; direct not salesy; hands-on not lectured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138928"/>
            <a:ext cx="3273552" cy="713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05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VOICE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Compressed imperatives in uppercase — “Build it fast. Launch with purpose.”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1115568"/>
            <a:ext cx="3429000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50" b="1" spc="150">
                <a:solidFill>
                  <a:srgbClr val="FFFFFF"/>
                </a:solidFill>
                <a:latin typeface="Urbanist"/>
              </a:rPr>
              <a:t>MESSAGING + BEHAVIOUR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7952" y="1353312"/>
            <a:ext cx="402336" cy="4114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187952" y="1554480"/>
            <a:ext cx="3429000" cy="8046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01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One day, three connected assets: a 1-page brand guide, an editable PowerPoint and a 1-page website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2450592"/>
            <a:ext cx="3429000" cy="8046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02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Led by TÜV SÜD-certified brand consultants, with certification recognised by Enterprise Singapore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3346704"/>
            <a:ext cx="3429000" cy="8046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03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25+ years of brand practice, supercharged with generative AI — the judgement stays human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4242816"/>
            <a:ext cx="3429000" cy="8046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04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VISUAL DIRECTION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Near-black ground, Electric Blue accent, oversized uppercase Urbanist, numbered indices, double-chevron motion motif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5138928"/>
            <a:ext cx="3429000" cy="8961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8C8CFF"/>
                </a:solidFill>
                <a:latin typeface="Urbanist"/>
              </a:rPr>
              <a:t>05   </a:t>
            </a:r>
            <a:r>
              <a:rPr sz="1000" b="1" spc="150">
                <a:solidFill>
                  <a:srgbClr val="FFFFFF"/>
                </a:solidFill>
                <a:latin typeface="Urbanist"/>
              </a:rPr>
              <a:t>GUARDRAILS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80">
                <a:solidFill>
                  <a:srgbClr val="ABABB2"/>
                </a:solidFill>
                <a:latin typeface="Urbanist"/>
              </a:rPr>
              <a:t>Never promise a finished brand — assets are built to refine; never sell AI as a substitute for judgement; never exceed 15 participants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64424" y="1115568"/>
            <a:ext cx="3621024" cy="120700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56448" y="1243584"/>
            <a:ext cx="323697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800" b="1" spc="160">
                <a:solidFill>
                  <a:srgbClr val="FFFFFF"/>
                </a:solidFill>
                <a:latin typeface="Urbanist"/>
              </a:rPr>
              <a:t>THE OFFER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56448" y="1444752"/>
            <a:ext cx="3236976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spc="-20">
                <a:solidFill>
                  <a:srgbClr val="FFFFFF"/>
                </a:solidFill>
                <a:latin typeface="Urbanist"/>
              </a:rPr>
              <a:t>BUILD AND DEPLOY YOUR BRAND IN A SINGLE DAY.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964424" y="2432304"/>
            <a:ext cx="3621024" cy="969264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56448" y="2542032"/>
            <a:ext cx="3236976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20">
                <a:solidFill>
                  <a:srgbClr val="8C8CFF"/>
                </a:solidFill>
                <a:latin typeface="Urbanist"/>
              </a:rPr>
              <a:t>THREE ASSETS. BUILT TO WORK TOGETHER.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6448" y="2743200"/>
            <a:ext cx="1042415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-20">
                <a:solidFill>
                  <a:srgbClr val="FFFFFF"/>
                </a:solidFill>
                <a:latin typeface="Urbanist"/>
              </a:rPr>
              <a:t>01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6448" y="2944368"/>
            <a:ext cx="201168" cy="20116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156448" y="3035808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1-page brand guide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44584" y="2743200"/>
            <a:ext cx="1042415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-20">
                <a:solidFill>
                  <a:srgbClr val="FFFFFF"/>
                </a:solidFill>
                <a:latin typeface="Urbanist"/>
              </a:rPr>
              <a:t>02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244584" y="2944368"/>
            <a:ext cx="201168" cy="20116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244584" y="3035808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Editable PowerPoint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32720" y="2743200"/>
            <a:ext cx="1042415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-20">
                <a:solidFill>
                  <a:srgbClr val="FFFFFF"/>
                </a:solidFill>
                <a:latin typeface="Urbanist"/>
              </a:rPr>
              <a:t>03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332720" y="2944368"/>
            <a:ext cx="201168" cy="20116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332720" y="3035808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1-page website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964424" y="3511296"/>
            <a:ext cx="3621024" cy="1481328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156448" y="3621024"/>
            <a:ext cx="3236976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800" b="1" spc="160">
                <a:solidFill>
                  <a:srgbClr val="8C8CFF"/>
                </a:solidFill>
                <a:latin typeface="Urbanist"/>
              </a:rPr>
              <a:t>PROOF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56448" y="3822191"/>
            <a:ext cx="1042415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Urbanist"/>
              </a:rPr>
              <a:t>25+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56448" y="4032504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Years of practice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156448" y="4261104"/>
            <a:ext cx="182880" cy="1828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244584" y="3822191"/>
            <a:ext cx="1042415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Urbanist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44584" y="4032504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Connected stages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244584" y="4261104"/>
            <a:ext cx="182880" cy="1828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0332720" y="3822191"/>
            <a:ext cx="1042415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Urbanist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332720" y="4032504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Focused day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332720" y="4261104"/>
            <a:ext cx="182880" cy="1828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156448" y="4389120"/>
            <a:ext cx="1042415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Urbanist"/>
              </a:rPr>
              <a:t>15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56448" y="4599432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Participants max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156448" y="4828031"/>
            <a:ext cx="182880" cy="1828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244584" y="4389120"/>
            <a:ext cx="1042415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Urbanist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244584" y="4599432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Assets delivered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244584" y="4828031"/>
            <a:ext cx="182880" cy="1828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10332720" y="4389120"/>
            <a:ext cx="1042415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Urbanist"/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332720" y="4599432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Course stages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332720" y="4828031"/>
            <a:ext cx="182880" cy="1828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7964424" y="5102352"/>
            <a:ext cx="1755648" cy="1042415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8083296" y="5212080"/>
            <a:ext cx="1527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8C8CFF"/>
                </a:solidFill>
                <a:latin typeface="Urbanist"/>
              </a:rPr>
              <a:t>CERTIFIED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8C8CFF"/>
                </a:solidFill>
                <a:latin typeface="Urbanist"/>
              </a:rPr>
              <a:t>DELIVERY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83296" y="5577840"/>
            <a:ext cx="1527048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TÜV SÜD-certified consultants; recognised by Enterprise Singapore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829800" y="5102352"/>
            <a:ext cx="1755648" cy="1042415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9948672" y="5212080"/>
            <a:ext cx="1527048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00" b="1" spc="120">
                <a:solidFill>
                  <a:srgbClr val="FFFFFF"/>
                </a:solidFill>
                <a:latin typeface="Urbanist"/>
              </a:rPr>
              <a:t>PARTICIPANT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948672" y="5413248"/>
            <a:ext cx="1527048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>
                <a:solidFill>
                  <a:srgbClr val="FFFFFF"/>
                </a:solidFill>
                <a:latin typeface="Urbanist"/>
              </a:rPr>
              <a:t>“Our sales increased by 247%.”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948672" y="5870448"/>
            <a:ext cx="1527048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80" b="0">
                <a:solidFill>
                  <a:srgbClr val="FFFFFF"/>
                </a:solidFill>
                <a:latin typeface="Urbanist"/>
              </a:rPr>
              <a:t>Thanikodi Iswaran · DairyFolks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0" y="6378765"/>
            <a:ext cx="12191695" cy="479235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329184" y="6562074"/>
            <a:ext cx="8595360" cy="1346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00" spc="200">
                <a:solidFill>
                  <a:srgbClr val="FFFFFF"/>
                </a:solidFill>
                <a:latin typeface="Urbanist"/>
              </a:rPr>
              <a:t>PREPARE  ·  CLARIFY  ·  CREATE  ·  BUILD  ·  ACTIVATE  ·  REVIEW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C20CB31-7EF2-42EF-A6E1-7BA6B464D02F}"/>
              </a:ext>
            </a:extLst>
          </p:cNvPr>
          <p:cNvSpPr txBox="1"/>
          <p:nvPr/>
        </p:nvSpPr>
        <p:spPr>
          <a:xfrm>
            <a:off x="8924544" y="6553674"/>
            <a:ext cx="2980944" cy="1514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lang="en-US"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b</a:t>
            </a:r>
            <a:r>
              <a:rPr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rand</a:t>
            </a:r>
            <a:r>
              <a:rPr lang="en-US"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a</a:t>
            </a:r>
            <a:r>
              <a:rPr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ccelerator.ai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763A3B8-1DDC-C74C-F854-726D8B244D4F}"/>
              </a:ext>
            </a:extLst>
          </p:cNvPr>
          <p:cNvCxnSpPr>
            <a:cxnSpLocks/>
          </p:cNvCxnSpPr>
          <p:nvPr/>
        </p:nvCxnSpPr>
        <p:spPr>
          <a:xfrm>
            <a:off x="0" y="780606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B9C9879C-C826-D0B7-E67D-6FA275FFC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93127" y="162974"/>
            <a:ext cx="985345" cy="476250"/>
          </a:xfrm>
          <a:prstGeom prst="rect">
            <a:avLst/>
          </a:prstGeom>
        </p:spPr>
      </p:pic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C752AF6-2A12-2135-EF3C-E6B2818BE6AD}"/>
              </a:ext>
            </a:extLst>
          </p:cNvPr>
          <p:cNvCxnSpPr>
            <a:cxnSpLocks/>
          </p:cNvCxnSpPr>
          <p:nvPr/>
        </p:nvCxnSpPr>
        <p:spPr>
          <a:xfrm>
            <a:off x="1383956" y="0"/>
            <a:ext cx="0" cy="78060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C3CFAF8-B45F-5E4F-2539-40A871077825}"/>
              </a:ext>
            </a:extLst>
          </p:cNvPr>
          <p:cNvCxnSpPr>
            <a:cxnSpLocks/>
          </p:cNvCxnSpPr>
          <p:nvPr/>
        </p:nvCxnSpPr>
        <p:spPr>
          <a:xfrm>
            <a:off x="0" y="6378766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A565A32-5024-B3A0-FE9C-7D9A0CF27D79}"/>
              </a:ext>
            </a:extLst>
          </p:cNvPr>
          <p:cNvCxnSpPr>
            <a:cxnSpLocks/>
          </p:cNvCxnSpPr>
          <p:nvPr/>
        </p:nvCxnSpPr>
        <p:spPr>
          <a:xfrm>
            <a:off x="10639807" y="6378766"/>
            <a:ext cx="0" cy="47923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7670C3B-26FA-E4B9-26A7-A37021A181AF}"/>
              </a:ext>
            </a:extLst>
          </p:cNvPr>
          <p:cNvSpPr/>
          <p:nvPr/>
        </p:nvSpPr>
        <p:spPr>
          <a:xfrm>
            <a:off x="0" y="6378765"/>
            <a:ext cx="12191695" cy="479235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8704DBC-9052-994D-9763-A77E2AEC89C0}"/>
              </a:ext>
            </a:extLst>
          </p:cNvPr>
          <p:cNvCxnSpPr>
            <a:cxnSpLocks/>
          </p:cNvCxnSpPr>
          <p:nvPr/>
        </p:nvCxnSpPr>
        <p:spPr>
          <a:xfrm>
            <a:off x="0" y="6378766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1A55B93-CFA5-630C-7568-CD8C30CF2B99}"/>
              </a:ext>
            </a:extLst>
          </p:cNvPr>
          <p:cNvCxnSpPr>
            <a:cxnSpLocks/>
          </p:cNvCxnSpPr>
          <p:nvPr/>
        </p:nvCxnSpPr>
        <p:spPr>
          <a:xfrm>
            <a:off x="10639807" y="6378766"/>
            <a:ext cx="0" cy="479234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Pentagon 99">
            <a:extLst>
              <a:ext uri="{FF2B5EF4-FFF2-40B4-BE49-F238E27FC236}">
                <a16:creationId xmlns:a16="http://schemas.microsoft.com/office/drawing/2014/main" id="{5A6F2D02-8A66-FDE1-2C1D-AC6F6E4CF0C6}"/>
              </a:ext>
            </a:extLst>
          </p:cNvPr>
          <p:cNvSpPr>
            <a:spLocks noGrp="1"/>
          </p:cNvSpPr>
          <p:nvPr/>
        </p:nvSpPr>
        <p:spPr>
          <a:xfrm>
            <a:off x="8202873" y="5448254"/>
            <a:ext cx="1152144" cy="258483"/>
          </a:xfrm>
          <a:prstGeom prst="homePlate">
            <a:avLst/>
          </a:prstGeom>
          <a:solidFill>
            <a:srgbClr val="2323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01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0" y="1060704"/>
            <a:ext cx="7315" cy="5084064"/>
          </a:xfrm>
          <a:prstGeom prst="rect">
            <a:avLst/>
          </a:prstGeom>
          <a:solidFill>
            <a:srgbClr val="2A2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060704"/>
            <a:ext cx="23774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PRIMARY LOGO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1060704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REVERSED LOGO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2648" y="1426464"/>
            <a:ext cx="2377440" cy="731520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logo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08" y="1504950"/>
            <a:ext cx="1188720" cy="5745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648" y="2231136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Electric Blue lockup on Ink or Paper. The default mark. Never re-space or re-weight the letterforms.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46120" y="1426464"/>
            <a:ext cx="2468880" cy="731520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504950"/>
            <a:ext cx="1188720" cy="5745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6120" y="2231136"/>
            <a:ext cx="24688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Solid white on Electric Blue or over imagery. The only permitted single-colour version.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88336"/>
            <a:ext cx="23774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20">
                <a:solidFill>
                  <a:srgbClr val="8C8CFF"/>
                </a:solidFill>
                <a:latin typeface="Urbanist"/>
              </a:rPr>
              <a:t>SYMBOL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2648" y="2871216"/>
            <a:ext cx="548640" cy="548640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sym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039042"/>
            <a:ext cx="310896" cy="21298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234440" y="2871216"/>
            <a:ext cx="548640" cy="548640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sym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312" y="3039042"/>
            <a:ext cx="310896" cy="21298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856232" y="2871216"/>
            <a:ext cx="548640" cy="54864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sym_in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5104" y="3039042"/>
            <a:ext cx="310896" cy="21298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12648" y="3474720"/>
            <a:ext cx="23774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Double chevron — app icon, favicon, bullet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46120" y="2688336"/>
            <a:ext cx="24688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20">
                <a:solidFill>
                  <a:srgbClr val="8C8CFF"/>
                </a:solidFill>
                <a:latin typeface="Urbanist"/>
              </a:rPr>
              <a:t>CLEAR SPACE + MINIMUM SIZE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46120" y="2871216"/>
            <a:ext cx="246888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Clear space on all sides equals the cap-height of BRAND. Minimum width 28 mm in print, 80 px on screen. Below that use the symbol alone.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2648" y="3675887"/>
            <a:ext cx="5102352" cy="7315"/>
          </a:xfrm>
          <a:prstGeom prst="rect">
            <a:avLst/>
          </a:prstGeom>
          <a:solidFill>
            <a:srgbClr val="2A2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12648" y="3767328"/>
            <a:ext cx="40233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LOGO ON BACKGROUNDS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2648" y="3995928"/>
            <a:ext cx="402336" cy="4114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12648" y="4133087"/>
            <a:ext cx="1600200" cy="603504"/>
          </a:xfrm>
          <a:prstGeom prst="rect">
            <a:avLst/>
          </a:prstGeom>
          <a:solidFill>
            <a:srgbClr val="050505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logo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" y="4200601"/>
            <a:ext cx="969264" cy="46847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12648" y="4791456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On Ink — primary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59152" y="4133087"/>
            <a:ext cx="1600200" cy="603504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620" y="4200601"/>
            <a:ext cx="969264" cy="46847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359152" y="4791456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On Electric Blue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05656" y="4133087"/>
            <a:ext cx="1600200" cy="603504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Picture 38" descr="logo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124" y="4200601"/>
            <a:ext cx="969264" cy="46847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105656" y="4791456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On Paper — light mode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2648" y="5010912"/>
            <a:ext cx="201168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MISUSE — NEVER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2648" y="5239512"/>
            <a:ext cx="402336" cy="4114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697480" y="5029200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680" b="0">
                <a:solidFill>
                  <a:srgbClr val="ABABB2"/>
                </a:solidFill>
                <a:latin typeface="Urbanist"/>
              </a:rPr>
              <a:t>recolour  ·  distort  ·  rotate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2648" y="5413248"/>
            <a:ext cx="1600200" cy="512064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 descr="mis_recolou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556" y="5479237"/>
            <a:ext cx="786384" cy="380086"/>
          </a:xfrm>
          <a:prstGeom prst="rect">
            <a:avLst/>
          </a:prstGeom>
        </p:spPr>
      </p:pic>
      <p:cxnSp>
        <p:nvCxnSpPr>
          <p:cNvPr id="46" name="Connector 45"/>
          <p:cNvCxnSpPr/>
          <p:nvPr/>
        </p:nvCxnSpPr>
        <p:spPr>
          <a:xfrm>
            <a:off x="612648" y="5413248"/>
            <a:ext cx="1600200" cy="512064"/>
          </a:xfrm>
          <a:prstGeom prst="line">
            <a:avLst/>
          </a:prstGeom>
          <a:ln w="15875">
            <a:solidFill>
              <a:srgbClr val="FF5A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2648" y="5961888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No other colour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359152" y="5413248"/>
            <a:ext cx="1600200" cy="512064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 descr="mis_distor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0652" y="5448300"/>
            <a:ext cx="457200" cy="441960"/>
          </a:xfrm>
          <a:prstGeom prst="rect">
            <a:avLst/>
          </a:prstGeom>
        </p:spPr>
      </p:pic>
      <p:cxnSp>
        <p:nvCxnSpPr>
          <p:cNvPr id="50" name="Connector 49"/>
          <p:cNvCxnSpPr/>
          <p:nvPr/>
        </p:nvCxnSpPr>
        <p:spPr>
          <a:xfrm>
            <a:off x="2359152" y="5413248"/>
            <a:ext cx="1600200" cy="512064"/>
          </a:xfrm>
          <a:prstGeom prst="line">
            <a:avLst/>
          </a:prstGeom>
          <a:ln w="15875">
            <a:solidFill>
              <a:srgbClr val="FF5A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359152" y="5961888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No distortion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05656" y="5413248"/>
            <a:ext cx="1600200" cy="512064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3" name="Picture 52" descr="mis_rota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9140" y="5448254"/>
            <a:ext cx="713232" cy="442052"/>
          </a:xfrm>
          <a:prstGeom prst="rect">
            <a:avLst/>
          </a:prstGeom>
        </p:spPr>
      </p:pic>
      <p:cxnSp>
        <p:nvCxnSpPr>
          <p:cNvPr id="54" name="Connector 53"/>
          <p:cNvCxnSpPr/>
          <p:nvPr/>
        </p:nvCxnSpPr>
        <p:spPr>
          <a:xfrm>
            <a:off x="4105656" y="5413248"/>
            <a:ext cx="1600200" cy="512064"/>
          </a:xfrm>
          <a:prstGeom prst="line">
            <a:avLst/>
          </a:prstGeom>
          <a:ln w="15875">
            <a:solidFill>
              <a:srgbClr val="FF5A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105656" y="5961888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No rotation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2200" y="1060704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COLOUR SYSTEM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172200" y="1426464"/>
            <a:ext cx="996696" cy="566928"/>
          </a:xfrm>
          <a:prstGeom prst="rect">
            <a:avLst/>
          </a:prstGeom>
          <a:solidFill>
            <a:srgbClr val="050505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6172200" y="2048256"/>
            <a:ext cx="10972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20" b="1" spc="80">
                <a:solidFill>
                  <a:srgbClr val="FFFFFF"/>
                </a:solidFill>
                <a:latin typeface="Urbanist"/>
              </a:rPr>
              <a:t>INK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72200" y="2212848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HEX #050505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RGB 5 5 5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CMYK 0 0 0 98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274052" y="1426464"/>
            <a:ext cx="996696" cy="56692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274052" y="2048256"/>
            <a:ext cx="10972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20" b="1" spc="80">
                <a:solidFill>
                  <a:srgbClr val="FFFFFF"/>
                </a:solidFill>
                <a:latin typeface="Urbanist"/>
              </a:rPr>
              <a:t>ELECTRIC BLUE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274052" y="2212848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HEX #2323FF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RGB 35 35 255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CMYK 86 86 0 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75904" y="1426464"/>
            <a:ext cx="996696" cy="566928"/>
          </a:xfrm>
          <a:prstGeom prst="rect">
            <a:avLst/>
          </a:prstGeom>
          <a:solidFill>
            <a:srgbClr val="1111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8375904" y="2048256"/>
            <a:ext cx="10972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20" b="1" spc="80">
                <a:solidFill>
                  <a:srgbClr val="FFFFFF"/>
                </a:solidFill>
                <a:latin typeface="Urbanist"/>
              </a:rPr>
              <a:t>DEEP BLUE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375904" y="2212848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HEX #1111A8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RGB 17 17 168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CMYK 90 90 0 34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477756" y="1426464"/>
            <a:ext cx="996696" cy="566928"/>
          </a:xfrm>
          <a:prstGeom prst="rect">
            <a:avLst/>
          </a:prstGeom>
          <a:solidFill>
            <a:srgbClr val="8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9477756" y="2048256"/>
            <a:ext cx="10972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20" b="1" spc="80">
                <a:solidFill>
                  <a:srgbClr val="FFFFFF"/>
                </a:solidFill>
                <a:latin typeface="Urbanist"/>
              </a:rPr>
              <a:t>BLUE LIGHT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77756" y="2212848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HEX #8C8CFF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RGB 140 140 255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CMYK 45 45 0 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0579608" y="1426464"/>
            <a:ext cx="996696" cy="566928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10579608" y="2048256"/>
            <a:ext cx="10972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20" b="1" spc="80">
                <a:solidFill>
                  <a:srgbClr val="FFFFFF"/>
                </a:solidFill>
                <a:latin typeface="Urbanist"/>
              </a:rPr>
              <a:t>PAPER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579608" y="2212848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HEX #F4F5F7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RGB 244 245 247</a:t>
            </a:r>
          </a:p>
          <a:p>
            <a:pPr algn="l">
              <a:lnSpc>
                <a:spcPct val="120000"/>
              </a:lnSpc>
            </a:pPr>
            <a:r>
              <a:rPr sz="580" b="0">
                <a:solidFill>
                  <a:srgbClr val="ABABB2"/>
                </a:solidFill>
                <a:latin typeface="Urbanist"/>
              </a:rPr>
              <a:t>CMYK 1 1 0 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2200" y="2761488"/>
            <a:ext cx="54132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Electric Blue on Ink measures 2.7:1 — reserve it for display type, rules and graphic elements, never body copy.</a:t>
            </a:r>
          </a:p>
          <a:p>
            <a:pPr algn="l">
              <a:lnSpc>
                <a:spcPct val="125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For small text on dark use Blue Light (7.1:1). CMYK derived from hex; no Pantone is published.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2A2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6172200" y="3236976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TYPOGRAPHY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172200" y="3465576"/>
            <a:ext cx="402336" cy="41148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BABB2"/>
                </a:solidFill>
                <a:latin typeface="Urbanist"/>
              </a:rPr>
              <a:t>One family, all roles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172200" y="3730752"/>
            <a:ext cx="3657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40">
                <a:solidFill>
                  <a:srgbClr val="FFFFFF"/>
                </a:solidFill>
                <a:latin typeface="Urbanist"/>
              </a:rPr>
              <a:t>Urbanist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172200" y="4151376"/>
            <a:ext cx="14173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FFFFFF"/>
                </a:solidFill>
                <a:latin typeface="Urbanist"/>
              </a:rPr>
              <a:t>Light 300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FFFFFF"/>
                </a:solidFill>
                <a:latin typeface="Urbanist"/>
              </a:rPr>
              <a:t>Regular 400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FFFFFF"/>
                </a:solidFill>
                <a:latin typeface="Urbanist"/>
              </a:rPr>
              <a:t>Bold 700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680960" y="4151376"/>
            <a:ext cx="19659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ABABB2"/>
                </a:solidFill>
                <a:latin typeface="Urbanist"/>
              </a:rPr>
              <a:t>ExtraBold 800 — display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ABABB2"/>
                </a:solidFill>
                <a:latin typeface="Urbanist"/>
              </a:rPr>
              <a:t>Black 900 — hero only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ABABB2"/>
                </a:solidFill>
                <a:latin typeface="Urbanist"/>
              </a:rPr>
              <a:t>Uppercase, tight tracking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710928" y="4114800"/>
            <a:ext cx="1874519" cy="640080"/>
          </a:xfrm>
          <a:prstGeom prst="rect">
            <a:avLst/>
          </a:prstGeom>
          <a:solidFill>
            <a:srgbClr val="101014"/>
          </a:solidFill>
          <a:ln w="9525">
            <a:solidFill>
              <a:srgbClr val="2A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9802368" y="4187952"/>
            <a:ext cx="1691640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ABABB2"/>
                </a:solidFill>
                <a:latin typeface="Urbanist"/>
              </a:rPr>
              <a:t>Fallback: Arial. Variable weights 400–900 are all in use — set the axis, not a substitute face.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72200" y="4773168"/>
            <a:ext cx="541324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8C8CFF"/>
                </a:solidFill>
                <a:latin typeface="Urbanist"/>
              </a:rPr>
              <a:t>Signature move: weight decays left to right through “accelerator.ai” — acceleration written into the letterforms. Never rebuild it.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172200" y="4992624"/>
            <a:ext cx="5413248" cy="7315"/>
          </a:xfrm>
          <a:prstGeom prst="rect">
            <a:avLst/>
          </a:prstGeom>
          <a:solidFill>
            <a:srgbClr val="2A2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6172200" y="5084064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Urbanist"/>
              </a:rPr>
              <a:t>DESIGN ELEMENTS</a:t>
            </a:r>
          </a:p>
        </p:txBody>
      </p:sp>
      <p:pic>
        <p:nvPicPr>
          <p:cNvPr id="87" name="Picture 86" descr="sym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5449824"/>
            <a:ext cx="384048" cy="26310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6199632" y="5815584"/>
            <a:ext cx="914400" cy="100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lang="en-US" sz="600">
                <a:solidFill>
                  <a:srgbClr val="ABABB2"/>
                </a:solidFill>
                <a:latin typeface="Urbanist"/>
              </a:rPr>
              <a:t>Play &gt; Accelerate symbol</a:t>
            </a:r>
            <a:endParaRPr sz="600" b="0">
              <a:solidFill>
                <a:srgbClr val="ABABB2"/>
              </a:solidFill>
              <a:latin typeface="Urbanis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302531" y="5431536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600" b="1" spc="-30">
                <a:solidFill>
                  <a:srgbClr val="FFFFFF"/>
                </a:solidFill>
                <a:latin typeface="Urbanist"/>
              </a:rPr>
              <a:t>01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302531" y="5724144"/>
            <a:ext cx="274320" cy="22860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7302531" y="5815584"/>
            <a:ext cx="9144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0">
                <a:solidFill>
                  <a:srgbClr val="ABABB2"/>
                </a:solidFill>
                <a:latin typeface="Urbanist"/>
              </a:rPr>
              <a:t>Numbered index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504377" y="5440335"/>
            <a:ext cx="1133856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8000"/>
              </a:lnSpc>
            </a:pPr>
            <a:r>
              <a:rPr sz="750" b="1" spc="120">
                <a:solidFill>
                  <a:srgbClr val="FFFFFF"/>
                </a:solidFill>
                <a:latin typeface="Urbanist"/>
              </a:rPr>
              <a:t>JOIN  ›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275320" y="5815584"/>
            <a:ext cx="1097280" cy="100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lang="en-US" sz="600">
                <a:solidFill>
                  <a:srgbClr val="ABABB2"/>
                </a:solidFill>
                <a:latin typeface="Urbanist"/>
              </a:rPr>
              <a:t>Accelerate </a:t>
            </a:r>
            <a:r>
              <a:rPr sz="600" b="0">
                <a:solidFill>
                  <a:srgbClr val="ABABB2"/>
                </a:solidFill>
                <a:latin typeface="Urbanist"/>
              </a:rPr>
              <a:t>button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710928" y="5239512"/>
            <a:ext cx="1874519" cy="786384"/>
          </a:xfrm>
          <a:prstGeom prst="rect">
            <a:avLst/>
          </a:prstGeom>
          <a:solidFill>
            <a:srgbClr val="232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9820656" y="5330952"/>
            <a:ext cx="1673352" cy="3336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spc="40">
                <a:solidFill>
                  <a:srgbClr val="FFFFFF"/>
                </a:solidFill>
                <a:latin typeface="Urbanist"/>
              </a:rPr>
              <a:t>BUILD IT FAST. </a:t>
            </a:r>
            <a:br>
              <a:rPr lang="en-US" sz="1000" b="1" spc="40">
                <a:solidFill>
                  <a:srgbClr val="FFFFFF"/>
                </a:solidFill>
                <a:latin typeface="Urbanist"/>
              </a:rPr>
            </a:br>
            <a:r>
              <a:rPr sz="1000" b="1" spc="40">
                <a:solidFill>
                  <a:srgbClr val="FFFFFF"/>
                </a:solidFill>
                <a:latin typeface="Urbanist"/>
              </a:rPr>
              <a:t>LAUNCH WITH PURPOSE.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06324" y="6562074"/>
            <a:ext cx="8229600" cy="1346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00" spc="200">
                <a:solidFill>
                  <a:srgbClr val="FFFFFF"/>
                </a:solidFill>
                <a:latin typeface="Urbanist"/>
              </a:rPr>
              <a:t>STRATEGY  ·  CREATION  ·  ACTIVATION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F7136AF-255B-14F9-D3CA-57D0E6D08EC4}"/>
              </a:ext>
            </a:extLst>
          </p:cNvPr>
          <p:cNvSpPr txBox="1"/>
          <p:nvPr/>
        </p:nvSpPr>
        <p:spPr>
          <a:xfrm>
            <a:off x="9729547" y="6124056"/>
            <a:ext cx="1097280" cy="100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lang="en-US" sz="600" b="0">
                <a:solidFill>
                  <a:srgbClr val="ABABB2"/>
                </a:solidFill>
                <a:latin typeface="Urbanist"/>
              </a:rPr>
              <a:t>Slogan</a:t>
            </a:r>
            <a:endParaRPr sz="600" b="0">
              <a:solidFill>
                <a:srgbClr val="ABABB2"/>
              </a:solidFill>
              <a:latin typeface="Urbanist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BE205BB-3AB3-7F1C-E310-827CF4A15F43}"/>
              </a:ext>
            </a:extLst>
          </p:cNvPr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01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1310A79-6AB4-6F0E-5025-B17BB9BB14AE}"/>
              </a:ext>
            </a:extLst>
          </p:cNvPr>
          <p:cNvSpPr txBox="1"/>
          <p:nvPr/>
        </p:nvSpPr>
        <p:spPr>
          <a:xfrm>
            <a:off x="5824728" y="179637"/>
            <a:ext cx="6035040" cy="3701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2200" b="1" spc="-30">
                <a:solidFill>
                  <a:srgbClr val="FFFFFF"/>
                </a:solidFill>
                <a:latin typeface="Urbanist"/>
              </a:rPr>
              <a:t>Brand </a:t>
            </a:r>
            <a:r>
              <a:rPr lang="en-US" sz="2200" b="1" spc="-30">
                <a:solidFill>
                  <a:srgbClr val="FFFFFF"/>
                </a:solidFill>
                <a:latin typeface="Urbanist"/>
              </a:rPr>
              <a:t>Guide</a:t>
            </a:r>
            <a:endParaRPr sz="2200" b="1" spc="-30">
              <a:solidFill>
                <a:srgbClr val="FFFFFF"/>
              </a:solidFill>
              <a:latin typeface="Urbanist"/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B7CE4563-3C5E-868E-9F0D-BBCC79A5653F}"/>
              </a:ext>
            </a:extLst>
          </p:cNvPr>
          <p:cNvCxnSpPr>
            <a:cxnSpLocks/>
          </p:cNvCxnSpPr>
          <p:nvPr/>
        </p:nvCxnSpPr>
        <p:spPr>
          <a:xfrm>
            <a:off x="0" y="780606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104">
            <a:extLst>
              <a:ext uri="{FF2B5EF4-FFF2-40B4-BE49-F238E27FC236}">
                <a16:creationId xmlns:a16="http://schemas.microsoft.com/office/drawing/2014/main" id="{501E9984-F5CA-EC3D-490A-3DB68A7604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93127" y="162974"/>
            <a:ext cx="985345" cy="476250"/>
          </a:xfrm>
          <a:prstGeom prst="rect">
            <a:avLst/>
          </a:prstGeom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4E13E22-5C99-CD72-6ED9-31B2B3D03F5C}"/>
              </a:ext>
            </a:extLst>
          </p:cNvPr>
          <p:cNvCxnSpPr>
            <a:cxnSpLocks/>
          </p:cNvCxnSpPr>
          <p:nvPr/>
        </p:nvCxnSpPr>
        <p:spPr>
          <a:xfrm>
            <a:off x="1383956" y="0"/>
            <a:ext cx="0" cy="780606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B089B871-1E13-AE97-5C4E-6E9B0D1454D5}"/>
              </a:ext>
            </a:extLst>
          </p:cNvPr>
          <p:cNvSpPr txBox="1"/>
          <p:nvPr/>
        </p:nvSpPr>
        <p:spPr>
          <a:xfrm>
            <a:off x="8924544" y="6553674"/>
            <a:ext cx="2980944" cy="1514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lang="en-US"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b</a:t>
            </a:r>
            <a:r>
              <a:rPr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rand</a:t>
            </a:r>
            <a:r>
              <a:rPr lang="en-US"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a</a:t>
            </a:r>
            <a:r>
              <a:rPr sz="900">
                <a:solidFill>
                  <a:srgbClr val="FFFFFF"/>
                </a:solidFill>
                <a:latin typeface="Urbanist Light" panose="020B0A04040200000203" pitchFamily="34" charset="77"/>
                <a:ea typeface="Urbanist Light" panose="020B0A04040200000203" pitchFamily="34" charset="77"/>
                <a:cs typeface="Urbanist Light" panose="020B0A04040200000203" pitchFamily="34" charset="77"/>
              </a:rPr>
              <a:t>ccelerator.ai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</Words>
  <Application>Microsoft Macintosh PowerPoint</Application>
  <PresentationFormat>Widescreen</PresentationFormat>
  <Paragraphs>115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Urbanist</vt:lpstr>
      <vt:lpstr>Urbanist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* ARNOLD WEE</dc:creator>
  <cp:lastModifiedBy>* ARNOLD WEE</cp:lastModifiedBy>
  <cp:revision>1</cp:revision>
  <dcterms:created xsi:type="dcterms:W3CDTF">2026-08-29T04:59:17Z</dcterms:created>
  <dcterms:modified xsi:type="dcterms:W3CDTF">2026-09-01T12:56:41Z</dcterms:modified>
</cp:coreProperties>
</file>