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877824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877824"/>
            <a:ext cx="12191695" cy="54864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12648" y="237744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700" b="1" spc="220">
                <a:solidFill>
                  <a:srgbClr val="FFFFFF"/>
                </a:solidFill>
                <a:latin typeface="Montserrat"/>
              </a:rPr>
              <a:t>SAINIK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548640"/>
            <a:ext cx="23774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580" b="0" spc="260">
                <a:solidFill>
                  <a:srgbClr val="FFFFFF"/>
                </a:solidFill>
                <a:latin typeface="Montserrat"/>
              </a:rPr>
              <a:t>BY SAM &amp; SARA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246120" y="256032"/>
            <a:ext cx="4663440" cy="40233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100" b="1" spc="-20">
                <a:solidFill>
                  <a:srgbClr val="FFFFFF"/>
                </a:solidFill>
                <a:latin typeface="Montserrat"/>
              </a:rPr>
              <a:t>Brand Guide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01583" y="329184"/>
            <a:ext cx="347472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750" b="1" spc="150">
                <a:solidFill>
                  <a:srgbClr val="FFFFFF"/>
                </a:solidFill>
                <a:latin typeface="Montserrat"/>
              </a:rPr>
              <a:t>FURNITURE + HOME ACCESSORIES FOR THE WORLD</a:t>
            </a:r>
          </a:p>
        </p:txBody>
      </p:sp>
      <p:sp>
        <p:nvSpPr>
          <p:cNvPr id="9" name="Rectangle 8"/>
          <p:cNvSpPr/>
          <p:nvPr/>
        </p:nvSpPr>
        <p:spPr>
          <a:xfrm>
            <a:off x="5943600" y="1060704"/>
            <a:ext cx="7315" cy="5084064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12648" y="1060704"/>
            <a:ext cx="23774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C1B1B"/>
                </a:solidFill>
                <a:latin typeface="Montserrat"/>
              </a:rPr>
              <a:t>PRIMARY LOGO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12648" y="1298448"/>
            <a:ext cx="402336" cy="36576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246120" y="1060704"/>
            <a:ext cx="246888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C1B1B"/>
                </a:solidFill>
                <a:latin typeface="Montserrat"/>
              </a:rPr>
              <a:t>REVERSED LOGO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246120" y="1298448"/>
            <a:ext cx="402336" cy="36576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612648" y="1426464"/>
            <a:ext cx="2377440" cy="713232"/>
          </a:xfrm>
          <a:prstGeom prst="rect">
            <a:avLst/>
          </a:prstGeom>
          <a:solidFill>
            <a:srgbClr val="F4F4F4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12648" y="1563624"/>
            <a:ext cx="237744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</a:pPr>
            <a:r>
              <a:rPr sz="1700" b="1" spc="220">
                <a:solidFill>
                  <a:srgbClr val="1C1B1B"/>
                </a:solidFill>
                <a:latin typeface="Montserrat"/>
              </a:rPr>
              <a:t>SAINIK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2648" y="1856232"/>
            <a:ext cx="237744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</a:pPr>
            <a:r>
              <a:rPr sz="620" b="0" spc="260">
                <a:solidFill>
                  <a:srgbClr val="1C1B1B"/>
                </a:solidFill>
                <a:latin typeface="Montserrat"/>
              </a:rPr>
              <a:t>BY SAM &amp; SARA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12648" y="2212848"/>
            <a:ext cx="237744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80" b="0">
                <a:solidFill>
                  <a:srgbClr val="6A6A6A"/>
                </a:solidFill>
                <a:latin typeface="Montserrat"/>
              </a:rPr>
              <a:t>On paper or a light ground. The default lockup — never re-space, re-weight or re-colour it.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246120" y="1426464"/>
            <a:ext cx="2468880" cy="713232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46120" y="1563624"/>
            <a:ext cx="2468880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</a:pPr>
            <a:r>
              <a:rPr sz="1700" b="1" spc="220">
                <a:solidFill>
                  <a:srgbClr val="FFFFFF"/>
                </a:solidFill>
                <a:latin typeface="Montserrat"/>
              </a:rPr>
              <a:t>SAINIK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46120" y="1856232"/>
            <a:ext cx="246888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</a:pPr>
            <a:r>
              <a:rPr sz="620" b="0" spc="260">
                <a:solidFill>
                  <a:srgbClr val="FFFFFF"/>
                </a:solidFill>
                <a:latin typeface="Montserrat"/>
              </a:rPr>
              <a:t>BY SAM &amp; SARA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246120" y="2212848"/>
            <a:ext cx="246888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80" b="0">
                <a:solidFill>
                  <a:srgbClr val="6A6A6A"/>
                </a:solidFill>
                <a:latin typeface="Montserrat"/>
              </a:rPr>
              <a:t>Reversed on ink or over photography. No other colourway is permitted.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612648" y="2651760"/>
            <a:ext cx="23774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20" b="1" spc="120">
                <a:solidFill>
                  <a:srgbClr val="1C1B1B"/>
                </a:solidFill>
                <a:latin typeface="Montserrat"/>
              </a:rPr>
              <a:t>CLEAR SPACE + MINIMUM SIZE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12648" y="2834640"/>
            <a:ext cx="237744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6A6A6A"/>
                </a:solidFill>
                <a:latin typeface="Montserrat"/>
              </a:rPr>
              <a:t>Clear space on all sides equals the cap-height of the wordmark. Minimum width 28 mm in print, 80 px on screen.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246120" y="2651760"/>
            <a:ext cx="246888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720" b="1" spc="120">
                <a:solidFill>
                  <a:srgbClr val="D0342B"/>
                </a:solidFill>
                <a:latin typeface="Montserrat"/>
              </a:rPr>
              <a:t>ARTWORK STATUS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246120" y="2834640"/>
            <a:ext cx="2468880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D0342B"/>
                </a:solidFill>
                <a:latin typeface="Montserrat"/>
              </a:rPr>
              <a:t>No logo file is published on the site — the storefront renders the name as text. Wordmark shown set in Montserrat. Commission a real mark.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12648" y="3602736"/>
            <a:ext cx="5102352" cy="731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12648" y="3675887"/>
            <a:ext cx="402336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C1B1B"/>
                </a:solidFill>
                <a:latin typeface="Montserrat"/>
              </a:rPr>
              <a:t>LOGO ON BACKGROUNDS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12648" y="3913631"/>
            <a:ext cx="402336" cy="36576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612648" y="4041648"/>
            <a:ext cx="1600200" cy="566928"/>
          </a:xfrm>
          <a:prstGeom prst="rect">
            <a:avLst/>
          </a:prstGeom>
          <a:solidFill>
            <a:srgbClr val="1C1B1B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12648" y="4187952"/>
            <a:ext cx="1600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</a:pPr>
            <a:r>
              <a:rPr sz="1100" b="1" spc="200">
                <a:solidFill>
                  <a:srgbClr val="FFFFFF"/>
                </a:solidFill>
                <a:latin typeface="Montserrat"/>
              </a:rPr>
              <a:t>SAINIK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2648" y="4389120"/>
            <a:ext cx="160020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</a:pPr>
            <a:r>
              <a:rPr sz="459" b="0" spc="200">
                <a:solidFill>
                  <a:srgbClr val="FFFFFF"/>
                </a:solidFill>
                <a:latin typeface="Montserrat"/>
              </a:rPr>
              <a:t>BY SAM &amp; SARA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12648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A6A6A"/>
                </a:solidFill>
                <a:latin typeface="Montserrat"/>
              </a:rPr>
              <a:t>On ink — reversed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359152" y="4041648"/>
            <a:ext cx="16002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2359152" y="4187952"/>
            <a:ext cx="1600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</a:pPr>
            <a:r>
              <a:rPr sz="1100" b="1" spc="200">
                <a:solidFill>
                  <a:srgbClr val="000000"/>
                </a:solidFill>
                <a:latin typeface="Montserrat"/>
              </a:rPr>
              <a:t>SAINIK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359152" y="4389120"/>
            <a:ext cx="160020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</a:pPr>
            <a:r>
              <a:rPr sz="459" b="0" spc="200">
                <a:solidFill>
                  <a:srgbClr val="000000"/>
                </a:solidFill>
                <a:latin typeface="Montserrat"/>
              </a:rPr>
              <a:t>BY SAM &amp; SARA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2359152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A6A6A"/>
                </a:solidFill>
                <a:latin typeface="Montserrat"/>
              </a:rPr>
              <a:t>On white — primary</a:t>
            </a:r>
          </a:p>
        </p:txBody>
      </p:sp>
      <p:sp>
        <p:nvSpPr>
          <p:cNvPr id="37" name="Rectangle 36"/>
          <p:cNvSpPr/>
          <p:nvPr/>
        </p:nvSpPr>
        <p:spPr>
          <a:xfrm>
            <a:off x="4105656" y="4041648"/>
            <a:ext cx="1600200" cy="566928"/>
          </a:xfrm>
          <a:prstGeom prst="rect">
            <a:avLst/>
          </a:prstGeom>
          <a:solidFill>
            <a:srgbClr val="1C1B1B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105656" y="4187952"/>
            <a:ext cx="1600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</a:pPr>
            <a:r>
              <a:rPr sz="1100" b="1" spc="200">
                <a:solidFill>
                  <a:srgbClr val="FFFFFF"/>
                </a:solidFill>
                <a:latin typeface="Montserrat"/>
              </a:rPr>
              <a:t>SAINIK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4105656" y="4389120"/>
            <a:ext cx="1600200" cy="12801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</a:pPr>
            <a:r>
              <a:rPr sz="459" b="0" spc="200">
                <a:solidFill>
                  <a:srgbClr val="FFFFFF"/>
                </a:solidFill>
                <a:latin typeface="Montserrat"/>
              </a:rPr>
              <a:t>BY SAM &amp; SARA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4105656" y="4663440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A6A6A"/>
                </a:solidFill>
                <a:latin typeface="Montserrat"/>
              </a:rPr>
              <a:t>On accent — permitted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12648" y="4882896"/>
            <a:ext cx="201168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C1B1B"/>
                </a:solidFill>
                <a:latin typeface="Montserrat"/>
              </a:rPr>
              <a:t>MISUSE — NEVER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12648" y="5120640"/>
            <a:ext cx="402336" cy="36576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2697480" y="4901184"/>
            <a:ext cx="3017520" cy="16459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8000"/>
              </a:lnSpc>
            </a:pPr>
            <a:r>
              <a:rPr sz="680" b="0">
                <a:solidFill>
                  <a:srgbClr val="6A6A6A"/>
                </a:solidFill>
                <a:latin typeface="Montserrat"/>
              </a:rPr>
              <a:t>stretch  ·  re-colour  ·  rotate  ·  outline</a:t>
            </a:r>
          </a:p>
        </p:txBody>
      </p:sp>
      <p:sp>
        <p:nvSpPr>
          <p:cNvPr id="44" name="Rectangle 43"/>
          <p:cNvSpPr/>
          <p:nvPr/>
        </p:nvSpPr>
        <p:spPr>
          <a:xfrm>
            <a:off x="612648" y="5266944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5" name="TextBox 44"/>
          <p:cNvSpPr txBox="1"/>
          <p:nvPr/>
        </p:nvSpPr>
        <p:spPr>
          <a:xfrm>
            <a:off x="612648" y="5394960"/>
            <a:ext cx="1600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</a:pPr>
            <a:r>
              <a:rPr sz="850" b="1" spc="140">
                <a:solidFill>
                  <a:srgbClr val="6A6A6A"/>
                </a:solidFill>
                <a:latin typeface="Montserrat"/>
              </a:rPr>
              <a:t>Stretched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612648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612648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A6A6A"/>
                </a:solidFill>
                <a:latin typeface="Montserrat"/>
              </a:rPr>
              <a:t>No distortion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359152" y="5266944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2359152" y="5394960"/>
            <a:ext cx="1600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</a:pPr>
            <a:r>
              <a:rPr sz="850" b="1" spc="140">
                <a:solidFill>
                  <a:srgbClr val="6A6A6A"/>
                </a:solidFill>
                <a:latin typeface="Montserrat"/>
              </a:rPr>
              <a:t>Re-coloured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2359152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2359152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A6A6A"/>
                </a:solidFill>
                <a:latin typeface="Montserrat"/>
              </a:rPr>
              <a:t>No other colour</a:t>
            </a:r>
          </a:p>
        </p:txBody>
      </p:sp>
      <p:sp>
        <p:nvSpPr>
          <p:cNvPr id="52" name="Rectangle 51"/>
          <p:cNvSpPr/>
          <p:nvPr/>
        </p:nvSpPr>
        <p:spPr>
          <a:xfrm>
            <a:off x="4105656" y="5266944"/>
            <a:ext cx="1600200" cy="475488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3" name="TextBox 52"/>
          <p:cNvSpPr txBox="1"/>
          <p:nvPr/>
        </p:nvSpPr>
        <p:spPr>
          <a:xfrm>
            <a:off x="4105656" y="5394960"/>
            <a:ext cx="1600200" cy="21945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8000"/>
              </a:lnSpc>
            </a:pPr>
            <a:r>
              <a:rPr sz="850" b="1" spc="140">
                <a:solidFill>
                  <a:srgbClr val="6A6A6A"/>
                </a:solidFill>
                <a:latin typeface="Montserrat"/>
              </a:rPr>
              <a:t>Rotated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4105656" y="5266944"/>
            <a:ext cx="1600200" cy="475488"/>
          </a:xfrm>
          <a:prstGeom prst="line">
            <a:avLst/>
          </a:prstGeom>
          <a:ln w="15875">
            <a:solidFill>
              <a:srgbClr val="D0342B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4105656" y="5779008"/>
            <a:ext cx="169164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A6A6A"/>
                </a:solidFill>
                <a:latin typeface="Montserrat"/>
              </a:rPr>
              <a:t>No rotation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6172200" y="1060704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C1B1B"/>
                </a:solidFill>
                <a:latin typeface="Montserrat"/>
              </a:rPr>
              <a:t>COLOUR SYSTEM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172200" y="1298448"/>
            <a:ext cx="402336" cy="36576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Rectangle 57"/>
          <p:cNvSpPr/>
          <p:nvPr/>
        </p:nvSpPr>
        <p:spPr>
          <a:xfrm>
            <a:off x="6172200" y="1426464"/>
            <a:ext cx="1252728" cy="548640"/>
          </a:xfrm>
          <a:prstGeom prst="rect">
            <a:avLst/>
          </a:prstGeom>
          <a:solidFill>
            <a:srgbClr val="1C1B1B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9" name="TextBox 58"/>
          <p:cNvSpPr txBox="1"/>
          <p:nvPr/>
        </p:nvSpPr>
        <p:spPr>
          <a:xfrm>
            <a:off x="6172200" y="2048256"/>
            <a:ext cx="135331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1C1B1B"/>
                </a:solidFill>
                <a:latin typeface="Montserrat"/>
              </a:rPr>
              <a:t>SAINIK INK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6172200" y="2212848"/>
            <a:ext cx="135331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6A6A6A"/>
                </a:solidFill>
                <a:latin typeface="Montserrat"/>
              </a:rPr>
              <a:t>HEX #1C1B1B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A6A6A"/>
                </a:solidFill>
                <a:latin typeface="Montserrat"/>
              </a:rPr>
              <a:t>RGB 28 27 27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A6A6A"/>
                </a:solidFill>
                <a:latin typeface="Montserrat"/>
              </a:rPr>
              <a:t>K 89%</a:t>
            </a:r>
          </a:p>
        </p:txBody>
      </p:sp>
      <p:sp>
        <p:nvSpPr>
          <p:cNvPr id="61" name="Rectangle 60"/>
          <p:cNvSpPr/>
          <p:nvPr/>
        </p:nvSpPr>
        <p:spPr>
          <a:xfrm>
            <a:off x="7525512" y="1426464"/>
            <a:ext cx="1252728" cy="548640"/>
          </a:xfrm>
          <a:prstGeom prst="rect">
            <a:avLst/>
          </a:prstGeom>
          <a:solidFill>
            <a:srgbClr val="6A6A6A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7525512" y="2048256"/>
            <a:ext cx="135331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1C1B1B"/>
                </a:solidFill>
                <a:latin typeface="Montserrat"/>
              </a:rPr>
              <a:t>MID GREY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7525512" y="2212848"/>
            <a:ext cx="135331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6A6A6A"/>
                </a:solidFill>
                <a:latin typeface="Montserrat"/>
              </a:rPr>
              <a:t>HEX #6A6A6A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A6A6A"/>
                </a:solidFill>
                <a:latin typeface="Montserrat"/>
              </a:rPr>
              <a:t>RGB 106 106 106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A6A6A"/>
                </a:solidFill>
                <a:latin typeface="Montserrat"/>
              </a:rPr>
              <a:t>K 58%</a:t>
            </a:r>
          </a:p>
        </p:txBody>
      </p:sp>
      <p:sp>
        <p:nvSpPr>
          <p:cNvPr id="64" name="Rectangle 63"/>
          <p:cNvSpPr/>
          <p:nvPr/>
        </p:nvSpPr>
        <p:spPr>
          <a:xfrm>
            <a:off x="8878824" y="1426464"/>
            <a:ext cx="1252728" cy="548640"/>
          </a:xfrm>
          <a:prstGeom prst="rect">
            <a:avLst/>
          </a:prstGeom>
          <a:solidFill>
            <a:srgbClr val="DDDDDD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5" name="TextBox 64"/>
          <p:cNvSpPr txBox="1"/>
          <p:nvPr/>
        </p:nvSpPr>
        <p:spPr>
          <a:xfrm>
            <a:off x="8878824" y="2048256"/>
            <a:ext cx="135331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1C1B1B"/>
                </a:solidFill>
                <a:latin typeface="Montserrat"/>
              </a:rPr>
              <a:t>RULE GREY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8878824" y="2212848"/>
            <a:ext cx="135331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6A6A6A"/>
                </a:solidFill>
                <a:latin typeface="Montserrat"/>
              </a:rPr>
              <a:t>HEX #DDDDDD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A6A6A"/>
                </a:solidFill>
                <a:latin typeface="Montserrat"/>
              </a:rPr>
              <a:t>RGB 221 221 221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A6A6A"/>
                </a:solidFill>
                <a:latin typeface="Montserrat"/>
              </a:rPr>
              <a:t>K 13%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232136" y="1426464"/>
            <a:ext cx="1252728" cy="548640"/>
          </a:xfrm>
          <a:prstGeom prst="rect">
            <a:avLst/>
          </a:prstGeom>
          <a:solidFill>
            <a:srgbClr val="FFFFFF"/>
          </a:solidFill>
          <a:ln w="9525">
            <a:solidFill>
              <a:srgbClr val="DDDDD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8" name="TextBox 67"/>
          <p:cNvSpPr txBox="1"/>
          <p:nvPr/>
        </p:nvSpPr>
        <p:spPr>
          <a:xfrm>
            <a:off x="10232136" y="2048256"/>
            <a:ext cx="1353312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00" b="1" spc="60">
                <a:solidFill>
                  <a:srgbClr val="1C1B1B"/>
                </a:solidFill>
                <a:latin typeface="Montserrat"/>
              </a:rPr>
              <a:t>PAPER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10232136" y="2212848"/>
            <a:ext cx="1353312" cy="4206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560" b="0">
                <a:solidFill>
                  <a:srgbClr val="6A6A6A"/>
                </a:solidFill>
                <a:latin typeface="Montserrat"/>
              </a:rPr>
              <a:t>HEX #FFFFFF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A6A6A"/>
                </a:solidFill>
                <a:latin typeface="Montserrat"/>
              </a:rPr>
              <a:t>RGB 255 255 255</a:t>
            </a:r>
          </a:p>
          <a:p>
            <a:pPr algn="l">
              <a:lnSpc>
                <a:spcPct val="120000"/>
              </a:lnSpc>
            </a:pPr>
            <a:r>
              <a:rPr sz="560" b="0">
                <a:solidFill>
                  <a:srgbClr val="6A6A6A"/>
                </a:solidFill>
                <a:latin typeface="Montserrat"/>
              </a:rPr>
              <a:t>K 0%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172200" y="2743200"/>
            <a:ext cx="54132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50" b="0">
                <a:solidFill>
                  <a:srgbClr val="6A6A6A"/>
                </a:solidFill>
                <a:latin typeface="Montserrat"/>
              </a:rPr>
              <a:t>No brand colour is specified anywhere on the site. The palette is the theme default: ink, grey and rule. An owned accent is the single biggest identity gap.</a:t>
            </a:r>
          </a:p>
        </p:txBody>
      </p:sp>
      <p:sp>
        <p:nvSpPr>
          <p:cNvPr id="71" name="Rectangle 70"/>
          <p:cNvSpPr/>
          <p:nvPr/>
        </p:nvSpPr>
        <p:spPr>
          <a:xfrm>
            <a:off x="6172200" y="3145536"/>
            <a:ext cx="5413248" cy="731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2" name="TextBox 71"/>
          <p:cNvSpPr txBox="1"/>
          <p:nvPr/>
        </p:nvSpPr>
        <p:spPr>
          <a:xfrm>
            <a:off x="6172200" y="3236976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C1B1B"/>
                </a:solidFill>
                <a:latin typeface="Montserrat"/>
              </a:rPr>
              <a:t>TYPOGRAPHY</a:t>
            </a:r>
          </a:p>
        </p:txBody>
      </p:sp>
      <p:sp>
        <p:nvSpPr>
          <p:cNvPr id="73" name="Rectangle 72"/>
          <p:cNvSpPr/>
          <p:nvPr/>
        </p:nvSpPr>
        <p:spPr>
          <a:xfrm>
            <a:off x="6172200" y="3474720"/>
            <a:ext cx="402336" cy="36576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4" name="TextBox 73"/>
          <p:cNvSpPr txBox="1"/>
          <p:nvPr/>
        </p:nvSpPr>
        <p:spPr>
          <a:xfrm>
            <a:off x="6172200" y="3602736"/>
            <a:ext cx="2743200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A6A6A"/>
                </a:solidFill>
                <a:latin typeface="Montserrat"/>
              </a:rPr>
              <a:t>Primary face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172200" y="3730752"/>
            <a:ext cx="3840480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2000" b="1" spc="-30">
                <a:solidFill>
                  <a:srgbClr val="1C1B1B"/>
                </a:solidFill>
                <a:latin typeface="Montserrat"/>
              </a:rPr>
              <a:t>Montserrat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9710928" y="3602736"/>
            <a:ext cx="1874519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650" b="0">
                <a:solidFill>
                  <a:srgbClr val="6A6A6A"/>
                </a:solidFill>
                <a:latin typeface="Montserrat"/>
              </a:rPr>
              <a:t>Support face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710928" y="3730752"/>
            <a:ext cx="1874519" cy="32918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0" spc="-30">
                <a:solidFill>
                  <a:srgbClr val="1C1B1B"/>
                </a:solidFill>
                <a:latin typeface="Montserrat"/>
              </a:rPr>
              <a:t>Nunito Sans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6172200" y="4151376"/>
            <a:ext cx="5413248" cy="310896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5000"/>
              </a:lnSpc>
            </a:pPr>
            <a:r>
              <a:rPr sz="680" b="0">
                <a:solidFill>
                  <a:srgbClr val="6A6A6A"/>
                </a:solidFill>
                <a:latin typeface="Montserrat"/>
              </a:rPr>
              <a:t>Montserrat 500 for headings, Nunito Sans 400 for body — both set from the Shopify theme. No display weight above 500 is in use.</a:t>
            </a:r>
          </a:p>
        </p:txBody>
      </p:sp>
      <p:sp>
        <p:nvSpPr>
          <p:cNvPr id="79" name="Rectangle 78"/>
          <p:cNvSpPr/>
          <p:nvPr/>
        </p:nvSpPr>
        <p:spPr>
          <a:xfrm>
            <a:off x="6172200" y="4572000"/>
            <a:ext cx="5413248" cy="7315"/>
          </a:xfrm>
          <a:prstGeom prst="rect">
            <a:avLst/>
          </a:prstGeom>
          <a:solidFill>
            <a:srgbClr val="DDDDD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TextBox 79"/>
          <p:cNvSpPr txBox="1"/>
          <p:nvPr/>
        </p:nvSpPr>
        <p:spPr>
          <a:xfrm>
            <a:off x="6172200" y="4663440"/>
            <a:ext cx="3291840" cy="19202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100" b="1" spc="150">
                <a:solidFill>
                  <a:srgbClr val="1C1B1B"/>
                </a:solidFill>
                <a:latin typeface="Montserrat"/>
              </a:rPr>
              <a:t>DESIGN ELEMENTS</a:t>
            </a:r>
          </a:p>
        </p:txBody>
      </p:sp>
      <p:sp>
        <p:nvSpPr>
          <p:cNvPr id="81" name="Rectangle 80"/>
          <p:cNvSpPr/>
          <p:nvPr/>
        </p:nvSpPr>
        <p:spPr>
          <a:xfrm>
            <a:off x="6172200" y="4901183"/>
            <a:ext cx="402336" cy="36576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TextBox 81"/>
          <p:cNvSpPr txBox="1"/>
          <p:nvPr/>
        </p:nvSpPr>
        <p:spPr>
          <a:xfrm>
            <a:off x="619963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1C1B1B"/>
                </a:solidFill>
                <a:latin typeface="DejaVu Sans"/>
              </a:rPr>
              <a:t>Aa</a:t>
            </a:r>
          </a:p>
        </p:txBody>
      </p:sp>
      <p:sp>
        <p:nvSpPr>
          <p:cNvPr id="83" name="Rectangle 82"/>
          <p:cNvSpPr/>
          <p:nvPr/>
        </p:nvSpPr>
        <p:spPr>
          <a:xfrm>
            <a:off x="6199632" y="5358384"/>
            <a:ext cx="237744" cy="27432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4" name="TextBox 83"/>
          <p:cNvSpPr txBox="1"/>
          <p:nvPr/>
        </p:nvSpPr>
        <p:spPr>
          <a:xfrm>
            <a:off x="619963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6A6A6A"/>
                </a:solidFill>
                <a:latin typeface="Montserrat"/>
              </a:rPr>
              <a:t>Product-first grid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25119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1C1B1B"/>
                </a:solidFill>
                <a:latin typeface="DejaVu Sans"/>
              </a:rPr>
              <a:t>01</a:t>
            </a:r>
          </a:p>
        </p:txBody>
      </p:sp>
      <p:sp>
        <p:nvSpPr>
          <p:cNvPr id="86" name="Rectangle 85"/>
          <p:cNvSpPr/>
          <p:nvPr/>
        </p:nvSpPr>
        <p:spPr>
          <a:xfrm>
            <a:off x="7251192" y="5358384"/>
            <a:ext cx="237744" cy="27432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7" name="TextBox 86"/>
          <p:cNvSpPr txBox="1"/>
          <p:nvPr/>
        </p:nvSpPr>
        <p:spPr>
          <a:xfrm>
            <a:off x="725119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6A6A6A"/>
                </a:solidFill>
                <a:latin typeface="Montserrat"/>
              </a:rPr>
              <a:t>Catalogue index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8302752" y="5029200"/>
            <a:ext cx="822960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1500" b="1">
                <a:solidFill>
                  <a:srgbClr val="1C1B1B"/>
                </a:solidFill>
                <a:latin typeface="DejaVu Sans"/>
              </a:rPr>
              <a:t>—</a:t>
            </a:r>
          </a:p>
        </p:txBody>
      </p:sp>
      <p:sp>
        <p:nvSpPr>
          <p:cNvPr id="89" name="Rectangle 88"/>
          <p:cNvSpPr/>
          <p:nvPr/>
        </p:nvSpPr>
        <p:spPr>
          <a:xfrm>
            <a:off x="8302752" y="5358384"/>
            <a:ext cx="237744" cy="27432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0" name="TextBox 89"/>
          <p:cNvSpPr txBox="1"/>
          <p:nvPr/>
        </p:nvSpPr>
        <p:spPr>
          <a:xfrm>
            <a:off x="8302752" y="5449824"/>
            <a:ext cx="1005840" cy="256032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600" b="0">
                <a:solidFill>
                  <a:srgbClr val="6A6A6A"/>
                </a:solidFill>
                <a:latin typeface="Montserrat"/>
              </a:rPr>
              <a:t>Hairline rule</a:t>
            </a:r>
          </a:p>
        </p:txBody>
      </p:sp>
      <p:sp>
        <p:nvSpPr>
          <p:cNvPr id="91" name="Rectangle 90"/>
          <p:cNvSpPr/>
          <p:nvPr/>
        </p:nvSpPr>
        <p:spPr>
          <a:xfrm>
            <a:off x="9509760" y="4974336"/>
            <a:ext cx="2075688" cy="896112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2" name="TextBox 91"/>
          <p:cNvSpPr txBox="1"/>
          <p:nvPr/>
        </p:nvSpPr>
        <p:spPr>
          <a:xfrm>
            <a:off x="9619488" y="5065776"/>
            <a:ext cx="1856231" cy="56692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1">
                <a:solidFill>
                  <a:srgbClr val="FFFFFF"/>
                </a:solidFill>
                <a:latin typeface="Montserrat"/>
              </a:rPr>
              <a:t>We ideate, design and manufacture furniture and home accessories for the world.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619488" y="5669280"/>
            <a:ext cx="1856231" cy="146304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8000"/>
              </a:lnSpc>
            </a:pPr>
            <a:r>
              <a:rPr sz="580" b="0">
                <a:solidFill>
                  <a:srgbClr val="FFFFFF"/>
                </a:solidFill>
                <a:latin typeface="Montserrat"/>
              </a:rPr>
              <a:t>— sainikinc.com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6172200" y="5943600"/>
            <a:ext cx="5413248" cy="27432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20000"/>
              </a:lnSpc>
            </a:pPr>
            <a:r>
              <a:rPr sz="620" b="0">
                <a:solidFill>
                  <a:srgbClr val="6A6A6A"/>
                </a:solidFill>
                <a:latin typeface="Montserrat"/>
              </a:rPr>
              <a:t>Values above were read from the live site. K% is derived from RGB; no Pantone is published by this brand.</a:t>
            </a:r>
          </a:p>
        </p:txBody>
      </p:sp>
      <p:sp>
        <p:nvSpPr>
          <p:cNvPr id="95" name="Rectangle 94"/>
          <p:cNvSpPr/>
          <p:nvPr/>
        </p:nvSpPr>
        <p:spPr>
          <a:xfrm>
            <a:off x="0" y="6400800"/>
            <a:ext cx="12191695" cy="36576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6" name="Rectangle 95"/>
          <p:cNvSpPr/>
          <p:nvPr/>
        </p:nvSpPr>
        <p:spPr>
          <a:xfrm>
            <a:off x="0" y="6437376"/>
            <a:ext cx="12191695" cy="420624"/>
          </a:xfrm>
          <a:prstGeom prst="rect">
            <a:avLst/>
          </a:prstGeom>
          <a:solidFill>
            <a:srgbClr val="1C1B1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612648" y="6492240"/>
            <a:ext cx="8412480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8000"/>
              </a:lnSpc>
            </a:pPr>
            <a:r>
              <a:rPr sz="850" b="1" spc="160">
                <a:solidFill>
                  <a:srgbClr val="FFFFFF"/>
                </a:solidFill>
                <a:latin typeface="Montserrat"/>
              </a:rPr>
              <a:t>IDEATE  ·  DESIGN  ·  MANUFACTURE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595360" y="6492240"/>
            <a:ext cx="2980944" cy="31089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lnSpc>
                <a:spcPct val="118000"/>
              </a:lnSpc>
            </a:pPr>
            <a:r>
              <a:rPr sz="850" b="1">
                <a:solidFill>
                  <a:srgbClr val="FFFFFF"/>
                </a:solidFill>
                <a:latin typeface="Montserrat"/>
              </a:rPr>
              <a:t>Sainik Brand Guide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