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77824"/>
          </a:xfrm>
          <a:prstGeom prst="rect">
            <a:avLst/>
          </a:prstGeom>
          <a:solidFill>
            <a:srgbClr val="212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877824"/>
            <a:ext cx="12191695" cy="54864"/>
          </a:xfrm>
          <a:prstGeom prst="rect">
            <a:avLst/>
          </a:prstGeom>
          <a:solidFill>
            <a:srgbClr val="6D6E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grandwork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066" y="174911"/>
            <a:ext cx="1848002" cy="52800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46120" y="256032"/>
            <a:ext cx="466344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2100" b="1" spc="-20">
                <a:solidFill>
                  <a:srgbClr val="FFFFFF"/>
                </a:solidFill>
                <a:latin typeface="Mont"/>
              </a:rPr>
              <a:t>Brand Guide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01583" y="329184"/>
            <a:ext cx="34747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</a:pPr>
            <a:r>
              <a:rPr sz="750" b="1" spc="150">
                <a:solidFill>
                  <a:srgbClr val="FFFFFF"/>
                </a:solidFill>
                <a:latin typeface="Mont"/>
              </a:rPr>
              <a:t>TOP TIER INTERIOR FIT-OUT WORKS</a:t>
            </a:r>
          </a:p>
        </p:txBody>
      </p:sp>
      <p:sp>
        <p:nvSpPr>
          <p:cNvPr id="8" name="Rectangle 7"/>
          <p:cNvSpPr/>
          <p:nvPr/>
        </p:nvSpPr>
        <p:spPr>
          <a:xfrm>
            <a:off x="5943600" y="1060704"/>
            <a:ext cx="7315" cy="5084064"/>
          </a:xfrm>
          <a:prstGeom prst="rect">
            <a:avLst/>
          </a:prstGeom>
          <a:solidFill>
            <a:srgbClr val="D6D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12648" y="1060704"/>
            <a:ext cx="2377440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1" spc="150">
                <a:solidFill>
                  <a:srgbClr val="212529"/>
                </a:solidFill>
                <a:latin typeface="Mont"/>
              </a:rPr>
              <a:t>PRIMARY LOGO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2648" y="1298448"/>
            <a:ext cx="402336" cy="36576"/>
          </a:xfrm>
          <a:prstGeom prst="rect">
            <a:avLst/>
          </a:prstGeom>
          <a:solidFill>
            <a:srgbClr val="6D6E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246120" y="1060704"/>
            <a:ext cx="2468880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1" spc="150">
                <a:solidFill>
                  <a:srgbClr val="212529"/>
                </a:solidFill>
                <a:latin typeface="Mont"/>
              </a:rPr>
              <a:t>REVERSED LOGO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246120" y="1298448"/>
            <a:ext cx="402336" cy="36576"/>
          </a:xfrm>
          <a:prstGeom prst="rect">
            <a:avLst/>
          </a:prstGeom>
          <a:solidFill>
            <a:srgbClr val="6D6E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12648" y="1426464"/>
            <a:ext cx="2377440" cy="713232"/>
          </a:xfrm>
          <a:prstGeom prst="rect">
            <a:avLst/>
          </a:prstGeom>
          <a:solidFill>
            <a:srgbClr val="F4F5F6"/>
          </a:solidFill>
          <a:ln w="9525">
            <a:solidFill>
              <a:srgbClr val="D6D6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grandwork_in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489" y="1538543"/>
            <a:ext cx="1711756" cy="48907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12648" y="2212848"/>
            <a:ext cx="23774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680" b="0">
                <a:solidFill>
                  <a:srgbClr val="585858"/>
                </a:solidFill>
                <a:latin typeface="Mont"/>
              </a:rPr>
              <a:t>On paper or a light ground. The default lockup — never re-space, re-weight or re-colour it.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246120" y="1426464"/>
            <a:ext cx="2468880" cy="713232"/>
          </a:xfrm>
          <a:prstGeom prst="rect">
            <a:avLst/>
          </a:prstGeom>
          <a:solidFill>
            <a:srgbClr val="212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icture 16" descr="grandwork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763" y="1529138"/>
            <a:ext cx="1777593" cy="50788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246120" y="2212848"/>
            <a:ext cx="24688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680" b="0">
                <a:solidFill>
                  <a:srgbClr val="585858"/>
                </a:solidFill>
                <a:latin typeface="Mont"/>
              </a:rPr>
              <a:t>Reversed on ink or over photography. No other colourway is permitted.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2648" y="2651760"/>
            <a:ext cx="237744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720" b="1" spc="120">
                <a:solidFill>
                  <a:srgbClr val="6D6E71"/>
                </a:solidFill>
                <a:latin typeface="Mont"/>
              </a:rPr>
              <a:t>CLEAR SPACE + MINIMUM SIZE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12648" y="2834640"/>
            <a:ext cx="237744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680" b="0">
                <a:solidFill>
                  <a:srgbClr val="585858"/>
                </a:solidFill>
                <a:latin typeface="Mont"/>
              </a:rPr>
              <a:t>Clear space on all sides equals the cap-height of the wordmark. Minimum width 28 mm in print, 80 px on screen.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46120" y="2651760"/>
            <a:ext cx="246888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720" b="1" spc="120">
                <a:solidFill>
                  <a:srgbClr val="6D6E71"/>
                </a:solidFill>
                <a:latin typeface="Mont"/>
              </a:rPr>
              <a:t>ARTWORK STATUS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246120" y="2834640"/>
            <a:ext cx="246888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680" b="0">
                <a:solidFill>
                  <a:srgbClr val="585858"/>
                </a:solidFill>
                <a:latin typeface="Mont"/>
              </a:rPr>
              <a:t>Mark reproduced from the live site asset. Replace with the original vector before print — the web file is raster only.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12648" y="3602736"/>
            <a:ext cx="5102352" cy="7315"/>
          </a:xfrm>
          <a:prstGeom prst="rect">
            <a:avLst/>
          </a:prstGeom>
          <a:solidFill>
            <a:srgbClr val="D6D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12648" y="3675887"/>
            <a:ext cx="4023360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1" spc="150">
                <a:solidFill>
                  <a:srgbClr val="212529"/>
                </a:solidFill>
                <a:latin typeface="Mont"/>
              </a:rPr>
              <a:t>LOGO ON BACKGROUNDS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12648" y="3913631"/>
            <a:ext cx="402336" cy="36576"/>
          </a:xfrm>
          <a:prstGeom prst="rect">
            <a:avLst/>
          </a:prstGeom>
          <a:solidFill>
            <a:srgbClr val="6D6E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12648" y="4041648"/>
            <a:ext cx="1600200" cy="566928"/>
          </a:xfrm>
          <a:prstGeom prst="rect">
            <a:avLst/>
          </a:prstGeom>
          <a:solidFill>
            <a:srgbClr val="212529"/>
          </a:solidFill>
          <a:ln w="9525">
            <a:solidFill>
              <a:srgbClr val="D6D6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grandwork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678" y="4165091"/>
            <a:ext cx="1120139" cy="32004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12648" y="4663440"/>
            <a:ext cx="169164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50" b="0">
                <a:solidFill>
                  <a:srgbClr val="585858"/>
                </a:solidFill>
                <a:latin typeface="Mont"/>
              </a:rPr>
              <a:t>On ink — reversed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359152" y="4041648"/>
            <a:ext cx="160020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D6D6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grandwork_in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9182" y="4165091"/>
            <a:ext cx="1120139" cy="32004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2359152" y="4663440"/>
            <a:ext cx="169164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50" b="0">
                <a:solidFill>
                  <a:srgbClr val="585858"/>
                </a:solidFill>
                <a:latin typeface="Mont"/>
              </a:rPr>
              <a:t>On white — primary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105656" y="4041648"/>
            <a:ext cx="1600200" cy="566928"/>
          </a:xfrm>
          <a:prstGeom prst="rect">
            <a:avLst/>
          </a:prstGeom>
          <a:solidFill>
            <a:srgbClr val="6D6E71"/>
          </a:solidFill>
          <a:ln w="9525">
            <a:solidFill>
              <a:srgbClr val="D6D6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3" name="Picture 32" descr="grandwork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5686" y="4165091"/>
            <a:ext cx="1120139" cy="32004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4105656" y="4663440"/>
            <a:ext cx="169164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50" b="0">
                <a:solidFill>
                  <a:srgbClr val="585858"/>
                </a:solidFill>
                <a:latin typeface="Mont"/>
              </a:rPr>
              <a:t>On accent — permitted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12648" y="4882896"/>
            <a:ext cx="2011680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1" spc="150">
                <a:solidFill>
                  <a:srgbClr val="212529"/>
                </a:solidFill>
                <a:latin typeface="Mont"/>
              </a:rPr>
              <a:t>MISUSE — NEVER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12648" y="5120640"/>
            <a:ext cx="402336" cy="36576"/>
          </a:xfrm>
          <a:prstGeom prst="rect">
            <a:avLst/>
          </a:prstGeom>
          <a:solidFill>
            <a:srgbClr val="6D6E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2697480" y="4901184"/>
            <a:ext cx="30175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</a:pPr>
            <a:r>
              <a:rPr sz="680" b="0">
                <a:solidFill>
                  <a:srgbClr val="585858"/>
                </a:solidFill>
                <a:latin typeface="Mont"/>
              </a:rPr>
              <a:t>stretch  ·  re-colour  ·  rotate  ·  outline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12648" y="5266944"/>
            <a:ext cx="160020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6D6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9" name="Picture 38" descr="grandwork_mis_disto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000" y="5357286"/>
            <a:ext cx="567494" cy="294802"/>
          </a:xfrm>
          <a:prstGeom prst="rect">
            <a:avLst/>
          </a:prstGeom>
        </p:spPr>
      </p:pic>
      <p:cxnSp>
        <p:nvCxnSpPr>
          <p:cNvPr id="40" name="Connector 39"/>
          <p:cNvCxnSpPr/>
          <p:nvPr/>
        </p:nvCxnSpPr>
        <p:spPr>
          <a:xfrm>
            <a:off x="612648" y="5266944"/>
            <a:ext cx="1600200" cy="475488"/>
          </a:xfrm>
          <a:prstGeom prst="line">
            <a:avLst/>
          </a:prstGeom>
          <a:ln w="15875">
            <a:solidFill>
              <a:srgbClr val="D034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612648" y="5779008"/>
            <a:ext cx="169164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50" b="0">
                <a:solidFill>
                  <a:srgbClr val="585858"/>
                </a:solidFill>
                <a:latin typeface="Mont"/>
              </a:rPr>
              <a:t>No distortion</a:t>
            </a:r>
          </a:p>
        </p:txBody>
      </p:sp>
      <p:sp>
        <p:nvSpPr>
          <p:cNvPr id="42" name="Rectangle 41"/>
          <p:cNvSpPr/>
          <p:nvPr/>
        </p:nvSpPr>
        <p:spPr>
          <a:xfrm>
            <a:off x="2359152" y="5266944"/>
            <a:ext cx="160020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6D6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grandwork_mis_recolou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3190" y="5362956"/>
            <a:ext cx="992124" cy="283464"/>
          </a:xfrm>
          <a:prstGeom prst="rect">
            <a:avLst/>
          </a:prstGeom>
        </p:spPr>
      </p:pic>
      <p:cxnSp>
        <p:nvCxnSpPr>
          <p:cNvPr id="44" name="Connector 43"/>
          <p:cNvCxnSpPr/>
          <p:nvPr/>
        </p:nvCxnSpPr>
        <p:spPr>
          <a:xfrm>
            <a:off x="2359152" y="5266944"/>
            <a:ext cx="1600200" cy="475488"/>
          </a:xfrm>
          <a:prstGeom prst="line">
            <a:avLst/>
          </a:prstGeom>
          <a:ln w="15875">
            <a:solidFill>
              <a:srgbClr val="D034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2359152" y="5779008"/>
            <a:ext cx="169164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50" b="0">
                <a:solidFill>
                  <a:srgbClr val="585858"/>
                </a:solidFill>
                <a:latin typeface="Mont"/>
              </a:rPr>
              <a:t>No other colour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105656" y="5266944"/>
            <a:ext cx="160020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6D6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7" name="Picture 46" descr="grandwork_mis_rota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1547" y="5357286"/>
            <a:ext cx="648416" cy="294802"/>
          </a:xfrm>
          <a:prstGeom prst="rect">
            <a:avLst/>
          </a:prstGeom>
        </p:spPr>
      </p:pic>
      <p:cxnSp>
        <p:nvCxnSpPr>
          <p:cNvPr id="48" name="Connector 47"/>
          <p:cNvCxnSpPr/>
          <p:nvPr/>
        </p:nvCxnSpPr>
        <p:spPr>
          <a:xfrm>
            <a:off x="4105656" y="5266944"/>
            <a:ext cx="1600200" cy="475488"/>
          </a:xfrm>
          <a:prstGeom prst="line">
            <a:avLst/>
          </a:prstGeom>
          <a:ln w="15875">
            <a:solidFill>
              <a:srgbClr val="D034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4105656" y="5779008"/>
            <a:ext cx="169164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50" b="0">
                <a:solidFill>
                  <a:srgbClr val="585858"/>
                </a:solidFill>
                <a:latin typeface="Mont"/>
              </a:rPr>
              <a:t>No rotation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172200" y="1060704"/>
            <a:ext cx="3291840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1" spc="150">
                <a:solidFill>
                  <a:srgbClr val="212529"/>
                </a:solidFill>
                <a:latin typeface="Mont"/>
              </a:rPr>
              <a:t>COLOUR SYSTEM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172200" y="1298448"/>
            <a:ext cx="402336" cy="36576"/>
          </a:xfrm>
          <a:prstGeom prst="rect">
            <a:avLst/>
          </a:prstGeom>
          <a:solidFill>
            <a:srgbClr val="6D6E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6172200" y="1426464"/>
            <a:ext cx="982065" cy="548640"/>
          </a:xfrm>
          <a:prstGeom prst="rect">
            <a:avLst/>
          </a:prstGeom>
          <a:solidFill>
            <a:srgbClr val="212529"/>
          </a:solidFill>
          <a:ln w="9525">
            <a:solidFill>
              <a:srgbClr val="D6D6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6172200" y="2048256"/>
            <a:ext cx="1082649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00" b="1" spc="60">
                <a:solidFill>
                  <a:srgbClr val="212529"/>
                </a:solidFill>
                <a:latin typeface="Mont"/>
              </a:rPr>
              <a:t>GRANDWORK INK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172200" y="2212848"/>
            <a:ext cx="1082649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560" b="0">
                <a:solidFill>
                  <a:srgbClr val="585858"/>
                </a:solidFill>
                <a:latin typeface="Mont"/>
              </a:rPr>
              <a:t>HEX #212529</a:t>
            </a:r>
          </a:p>
          <a:p>
            <a:pPr algn="l">
              <a:lnSpc>
                <a:spcPct val="120000"/>
              </a:lnSpc>
            </a:pPr>
            <a:r>
              <a:rPr sz="560" b="0">
                <a:solidFill>
                  <a:srgbClr val="585858"/>
                </a:solidFill>
                <a:latin typeface="Mont"/>
              </a:rPr>
              <a:t>RGB 33 37 41</a:t>
            </a:r>
          </a:p>
          <a:p>
            <a:pPr algn="l">
              <a:lnSpc>
                <a:spcPct val="120000"/>
              </a:lnSpc>
            </a:pPr>
            <a:r>
              <a:rPr sz="560" b="0">
                <a:solidFill>
                  <a:srgbClr val="585858"/>
                </a:solidFill>
                <a:latin typeface="Mont"/>
              </a:rPr>
              <a:t>K 84%</a:t>
            </a:r>
          </a:p>
        </p:txBody>
      </p:sp>
      <p:sp>
        <p:nvSpPr>
          <p:cNvPr id="55" name="Rectangle 54"/>
          <p:cNvSpPr/>
          <p:nvPr/>
        </p:nvSpPr>
        <p:spPr>
          <a:xfrm>
            <a:off x="7254849" y="1426464"/>
            <a:ext cx="982065" cy="548640"/>
          </a:xfrm>
          <a:prstGeom prst="rect">
            <a:avLst/>
          </a:prstGeom>
          <a:solidFill>
            <a:srgbClr val="6D6E71"/>
          </a:solidFill>
          <a:ln w="9525">
            <a:solidFill>
              <a:srgbClr val="D6D6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7254849" y="2048256"/>
            <a:ext cx="1082649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00" b="1" spc="60">
                <a:solidFill>
                  <a:srgbClr val="212529"/>
                </a:solidFill>
                <a:latin typeface="Mont"/>
              </a:rPr>
              <a:t>STEEL GREY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254849" y="2212848"/>
            <a:ext cx="1082649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560" b="0">
                <a:solidFill>
                  <a:srgbClr val="585858"/>
                </a:solidFill>
                <a:latin typeface="Mont"/>
              </a:rPr>
              <a:t>HEX #6D6E71</a:t>
            </a:r>
          </a:p>
          <a:p>
            <a:pPr algn="l">
              <a:lnSpc>
                <a:spcPct val="120000"/>
              </a:lnSpc>
            </a:pPr>
            <a:r>
              <a:rPr sz="560" b="0">
                <a:solidFill>
                  <a:srgbClr val="585858"/>
                </a:solidFill>
                <a:latin typeface="Mont"/>
              </a:rPr>
              <a:t>RGB 109 110 113</a:t>
            </a:r>
          </a:p>
          <a:p>
            <a:pPr algn="l">
              <a:lnSpc>
                <a:spcPct val="120000"/>
              </a:lnSpc>
            </a:pPr>
            <a:r>
              <a:rPr sz="560" b="0">
                <a:solidFill>
                  <a:srgbClr val="585858"/>
                </a:solidFill>
                <a:latin typeface="Mont"/>
              </a:rPr>
              <a:t>K 56%</a:t>
            </a:r>
          </a:p>
        </p:txBody>
      </p:sp>
      <p:sp>
        <p:nvSpPr>
          <p:cNvPr id="58" name="Rectangle 57"/>
          <p:cNvSpPr/>
          <p:nvPr/>
        </p:nvSpPr>
        <p:spPr>
          <a:xfrm>
            <a:off x="8337499" y="1426464"/>
            <a:ext cx="982065" cy="548640"/>
          </a:xfrm>
          <a:prstGeom prst="rect">
            <a:avLst/>
          </a:prstGeom>
          <a:solidFill>
            <a:srgbClr val="585858"/>
          </a:solidFill>
          <a:ln w="9525">
            <a:solidFill>
              <a:srgbClr val="D6D6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8337499" y="2048256"/>
            <a:ext cx="1082649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00" b="1" spc="60">
                <a:solidFill>
                  <a:srgbClr val="212529"/>
                </a:solidFill>
                <a:latin typeface="Mont"/>
              </a:rPr>
              <a:t>CHARCOAL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337499" y="2212848"/>
            <a:ext cx="1082649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560" b="0">
                <a:solidFill>
                  <a:srgbClr val="585858"/>
                </a:solidFill>
                <a:latin typeface="Mont"/>
              </a:rPr>
              <a:t>HEX #585858</a:t>
            </a:r>
          </a:p>
          <a:p>
            <a:pPr algn="l">
              <a:lnSpc>
                <a:spcPct val="120000"/>
              </a:lnSpc>
            </a:pPr>
            <a:r>
              <a:rPr sz="560" b="0">
                <a:solidFill>
                  <a:srgbClr val="585858"/>
                </a:solidFill>
                <a:latin typeface="Mont"/>
              </a:rPr>
              <a:t>RGB 88 88 88</a:t>
            </a:r>
          </a:p>
          <a:p>
            <a:pPr algn="l">
              <a:lnSpc>
                <a:spcPct val="120000"/>
              </a:lnSpc>
            </a:pPr>
            <a:r>
              <a:rPr sz="560" b="0">
                <a:solidFill>
                  <a:srgbClr val="585858"/>
                </a:solidFill>
                <a:latin typeface="Mont"/>
              </a:rPr>
              <a:t>K 65%</a:t>
            </a:r>
          </a:p>
        </p:txBody>
      </p:sp>
      <p:sp>
        <p:nvSpPr>
          <p:cNvPr id="61" name="Rectangle 60"/>
          <p:cNvSpPr/>
          <p:nvPr/>
        </p:nvSpPr>
        <p:spPr>
          <a:xfrm>
            <a:off x="9420148" y="1426464"/>
            <a:ext cx="982065" cy="548640"/>
          </a:xfrm>
          <a:prstGeom prst="rect">
            <a:avLst/>
          </a:prstGeom>
          <a:solidFill>
            <a:srgbClr val="D6D6D6"/>
          </a:solidFill>
          <a:ln w="9525">
            <a:solidFill>
              <a:srgbClr val="D6D6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9420148" y="2048256"/>
            <a:ext cx="1082649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00" b="1" spc="60">
                <a:solidFill>
                  <a:srgbClr val="212529"/>
                </a:solidFill>
                <a:latin typeface="Mont"/>
              </a:rPr>
              <a:t>RULE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9420148" y="2212848"/>
            <a:ext cx="1082649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560" b="0">
                <a:solidFill>
                  <a:srgbClr val="585858"/>
                </a:solidFill>
                <a:latin typeface="Mont"/>
              </a:rPr>
              <a:t>HEX #D6D6D6</a:t>
            </a:r>
          </a:p>
          <a:p>
            <a:pPr algn="l">
              <a:lnSpc>
                <a:spcPct val="120000"/>
              </a:lnSpc>
            </a:pPr>
            <a:r>
              <a:rPr sz="560" b="0">
                <a:solidFill>
                  <a:srgbClr val="585858"/>
                </a:solidFill>
                <a:latin typeface="Mont"/>
              </a:rPr>
              <a:t>RGB 214 214 214</a:t>
            </a:r>
          </a:p>
          <a:p>
            <a:pPr algn="l">
              <a:lnSpc>
                <a:spcPct val="120000"/>
              </a:lnSpc>
            </a:pPr>
            <a:r>
              <a:rPr sz="560" b="0">
                <a:solidFill>
                  <a:srgbClr val="585858"/>
                </a:solidFill>
                <a:latin typeface="Mont"/>
              </a:rPr>
              <a:t>K 16%</a:t>
            </a:r>
          </a:p>
        </p:txBody>
      </p:sp>
      <p:sp>
        <p:nvSpPr>
          <p:cNvPr id="64" name="Rectangle 63"/>
          <p:cNvSpPr/>
          <p:nvPr/>
        </p:nvSpPr>
        <p:spPr>
          <a:xfrm>
            <a:off x="10502798" y="1426464"/>
            <a:ext cx="982065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D6D6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10502798" y="2048256"/>
            <a:ext cx="1082649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00" b="1" spc="60">
                <a:solidFill>
                  <a:srgbClr val="212529"/>
                </a:solidFill>
                <a:latin typeface="Mont"/>
              </a:rPr>
              <a:t>PAPER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0502798" y="2212848"/>
            <a:ext cx="1082649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560" b="0">
                <a:solidFill>
                  <a:srgbClr val="585858"/>
                </a:solidFill>
                <a:latin typeface="Mont"/>
              </a:rPr>
              <a:t>HEX #FFFFFF</a:t>
            </a:r>
          </a:p>
          <a:p>
            <a:pPr algn="l">
              <a:lnSpc>
                <a:spcPct val="120000"/>
              </a:lnSpc>
            </a:pPr>
            <a:r>
              <a:rPr sz="560" b="0">
                <a:solidFill>
                  <a:srgbClr val="585858"/>
                </a:solidFill>
                <a:latin typeface="Mont"/>
              </a:rPr>
              <a:t>RGB 255 255 255</a:t>
            </a:r>
          </a:p>
          <a:p>
            <a:pPr algn="l">
              <a:lnSpc>
                <a:spcPct val="120000"/>
              </a:lnSpc>
            </a:pPr>
            <a:r>
              <a:rPr sz="560" b="0">
                <a:solidFill>
                  <a:srgbClr val="585858"/>
                </a:solidFill>
                <a:latin typeface="Mont"/>
              </a:rPr>
              <a:t>K 0%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172200" y="2743200"/>
            <a:ext cx="541324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650" b="0">
                <a:solidFill>
                  <a:srgbClr val="585858"/>
                </a:solidFill>
                <a:latin typeface="Mont"/>
              </a:rPr>
              <a:t>Steel Grey #6D6E71 is the only owned colour on the site; everything else resolves to Bootstrap defaults. The blue that appears in links is framework default, not brand.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172200" y="3145536"/>
            <a:ext cx="5413248" cy="7315"/>
          </a:xfrm>
          <a:prstGeom prst="rect">
            <a:avLst/>
          </a:prstGeom>
          <a:solidFill>
            <a:srgbClr val="D6D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6172200" y="3236976"/>
            <a:ext cx="3291840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1" spc="150">
                <a:solidFill>
                  <a:srgbClr val="212529"/>
                </a:solidFill>
                <a:latin typeface="Mont"/>
              </a:rPr>
              <a:t>TYPOGRAPHY</a:t>
            </a:r>
          </a:p>
        </p:txBody>
      </p:sp>
      <p:sp>
        <p:nvSpPr>
          <p:cNvPr id="70" name="Rectangle 69"/>
          <p:cNvSpPr/>
          <p:nvPr/>
        </p:nvSpPr>
        <p:spPr>
          <a:xfrm>
            <a:off x="6172200" y="3474720"/>
            <a:ext cx="402336" cy="36576"/>
          </a:xfrm>
          <a:prstGeom prst="rect">
            <a:avLst/>
          </a:prstGeom>
          <a:solidFill>
            <a:srgbClr val="6D6E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6172200" y="3602736"/>
            <a:ext cx="27432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50" b="0">
                <a:solidFill>
                  <a:srgbClr val="585858"/>
                </a:solidFill>
                <a:latin typeface="Mont"/>
              </a:rPr>
              <a:t>Primary face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172200" y="3730752"/>
            <a:ext cx="384048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2000" b="1" spc="-30">
                <a:solidFill>
                  <a:srgbClr val="212529"/>
                </a:solidFill>
                <a:latin typeface="Mont"/>
              </a:rPr>
              <a:t>Mont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9710928" y="3602736"/>
            <a:ext cx="1874519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50" b="0">
                <a:solidFill>
                  <a:srgbClr val="585858"/>
                </a:solidFill>
                <a:latin typeface="Mont"/>
              </a:rPr>
              <a:t>Support face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9710928" y="3730752"/>
            <a:ext cx="1874519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500" b="0" spc="-30">
                <a:solidFill>
                  <a:srgbClr val="212529"/>
                </a:solidFill>
                <a:latin typeface="Mont"/>
              </a:rPr>
              <a:t>Inter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6172200" y="4151376"/>
            <a:ext cx="541324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680" b="0">
                <a:solidFill>
                  <a:srgbClr val="585858"/>
                </a:solidFill>
                <a:latin typeface="Mont"/>
              </a:rPr>
              <a:t>Mont is the primary face. Inter, Eurostile and Oswald are also live on the site — four families for one brand. Consolidate to Mont plus one support face.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172200" y="4572000"/>
            <a:ext cx="5413248" cy="7315"/>
          </a:xfrm>
          <a:prstGeom prst="rect">
            <a:avLst/>
          </a:prstGeom>
          <a:solidFill>
            <a:srgbClr val="D6D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6172200" y="4663440"/>
            <a:ext cx="3291840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1" spc="150">
                <a:solidFill>
                  <a:srgbClr val="212529"/>
                </a:solidFill>
                <a:latin typeface="Mont"/>
              </a:rPr>
              <a:t>DESIGN ELEMENTS</a:t>
            </a:r>
          </a:p>
        </p:txBody>
      </p:sp>
      <p:sp>
        <p:nvSpPr>
          <p:cNvPr id="78" name="Rectangle 77"/>
          <p:cNvSpPr/>
          <p:nvPr/>
        </p:nvSpPr>
        <p:spPr>
          <a:xfrm>
            <a:off x="6172200" y="4901183"/>
            <a:ext cx="402336" cy="36576"/>
          </a:xfrm>
          <a:prstGeom prst="rect">
            <a:avLst/>
          </a:prstGeom>
          <a:solidFill>
            <a:srgbClr val="6D6E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6199632" y="5029200"/>
            <a:ext cx="82296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500" b="1">
                <a:solidFill>
                  <a:srgbClr val="212529"/>
                </a:solidFill>
                <a:latin typeface="DejaVu Sans"/>
              </a:rPr>
              <a:t>+</a:t>
            </a:r>
          </a:p>
        </p:txBody>
      </p:sp>
      <p:sp>
        <p:nvSpPr>
          <p:cNvPr id="80" name="Rectangle 79"/>
          <p:cNvSpPr/>
          <p:nvPr/>
        </p:nvSpPr>
        <p:spPr>
          <a:xfrm>
            <a:off x="6199632" y="5358384"/>
            <a:ext cx="237744" cy="27432"/>
          </a:xfrm>
          <a:prstGeom prst="rect">
            <a:avLst/>
          </a:prstGeom>
          <a:solidFill>
            <a:srgbClr val="6D6E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6199632" y="5449824"/>
            <a:ext cx="10058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00" b="0">
                <a:solidFill>
                  <a:srgbClr val="585858"/>
                </a:solidFill>
                <a:latin typeface="Mont"/>
              </a:rPr>
              <a:t>Grid module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7251192" y="5029200"/>
            <a:ext cx="82296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500" b="1">
                <a:solidFill>
                  <a:srgbClr val="212529"/>
                </a:solidFill>
                <a:latin typeface="DejaVu Sans"/>
              </a:rPr>
              <a:t>01</a:t>
            </a:r>
          </a:p>
        </p:txBody>
      </p:sp>
      <p:sp>
        <p:nvSpPr>
          <p:cNvPr id="83" name="Rectangle 82"/>
          <p:cNvSpPr/>
          <p:nvPr/>
        </p:nvSpPr>
        <p:spPr>
          <a:xfrm>
            <a:off x="7251192" y="5358384"/>
            <a:ext cx="237744" cy="27432"/>
          </a:xfrm>
          <a:prstGeom prst="rect">
            <a:avLst/>
          </a:prstGeom>
          <a:solidFill>
            <a:srgbClr val="6D6E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7251192" y="5449824"/>
            <a:ext cx="10058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00" b="0">
                <a:solidFill>
                  <a:srgbClr val="585858"/>
                </a:solidFill>
                <a:latin typeface="Mont"/>
              </a:rPr>
              <a:t>Project index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8302752" y="5029200"/>
            <a:ext cx="82296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500" b="1">
                <a:solidFill>
                  <a:srgbClr val="212529"/>
                </a:solidFill>
                <a:latin typeface="DejaVu Sans"/>
              </a:rPr>
              <a:t>—</a:t>
            </a:r>
          </a:p>
        </p:txBody>
      </p:sp>
      <p:sp>
        <p:nvSpPr>
          <p:cNvPr id="86" name="Rectangle 85"/>
          <p:cNvSpPr/>
          <p:nvPr/>
        </p:nvSpPr>
        <p:spPr>
          <a:xfrm>
            <a:off x="8302752" y="5358384"/>
            <a:ext cx="237744" cy="27432"/>
          </a:xfrm>
          <a:prstGeom prst="rect">
            <a:avLst/>
          </a:prstGeom>
          <a:solidFill>
            <a:srgbClr val="6D6E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8302752" y="5449824"/>
            <a:ext cx="10058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00" b="0">
                <a:solidFill>
                  <a:srgbClr val="585858"/>
                </a:solidFill>
                <a:latin typeface="Mont"/>
              </a:rPr>
              <a:t>Hairline</a:t>
            </a:r>
          </a:p>
        </p:txBody>
      </p:sp>
      <p:sp>
        <p:nvSpPr>
          <p:cNvPr id="88" name="Rectangle 87"/>
          <p:cNvSpPr/>
          <p:nvPr/>
        </p:nvSpPr>
        <p:spPr>
          <a:xfrm>
            <a:off x="9509760" y="4974336"/>
            <a:ext cx="2075688" cy="896112"/>
          </a:xfrm>
          <a:prstGeom prst="rect">
            <a:avLst/>
          </a:prstGeom>
          <a:solidFill>
            <a:srgbClr val="212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9619488" y="5065776"/>
            <a:ext cx="1856231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>
                <a:solidFill>
                  <a:srgbClr val="FFFFFF"/>
                </a:solidFill>
                <a:latin typeface="Mont"/>
              </a:rPr>
              <a:t>Multiple-award-winning custom interior fittings for the world's most demanding brands.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9619488" y="5669280"/>
            <a:ext cx="1856231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580" b="0">
                <a:solidFill>
                  <a:srgbClr val="6D6E71"/>
                </a:solidFill>
                <a:latin typeface="Mont"/>
              </a:rPr>
              <a:t>— grandwork.com.sg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6172200" y="5943600"/>
            <a:ext cx="541324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620" b="0">
                <a:solidFill>
                  <a:srgbClr val="585858"/>
                </a:solidFill>
                <a:latin typeface="Mont"/>
              </a:rPr>
              <a:t>Values above were read from the live site. K% is derived from RGB; no Pantone is published by this brand.</a:t>
            </a:r>
          </a:p>
        </p:txBody>
      </p:sp>
      <p:sp>
        <p:nvSpPr>
          <p:cNvPr id="92" name="Rectangle 91"/>
          <p:cNvSpPr/>
          <p:nvPr/>
        </p:nvSpPr>
        <p:spPr>
          <a:xfrm>
            <a:off x="0" y="6400800"/>
            <a:ext cx="12191695" cy="36576"/>
          </a:xfrm>
          <a:prstGeom prst="rect">
            <a:avLst/>
          </a:prstGeom>
          <a:solidFill>
            <a:srgbClr val="6D6E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>
            <a:off x="0" y="6437376"/>
            <a:ext cx="12191695" cy="420624"/>
          </a:xfrm>
          <a:prstGeom prst="rect">
            <a:avLst/>
          </a:prstGeom>
          <a:solidFill>
            <a:srgbClr val="212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TextBox 93"/>
          <p:cNvSpPr txBox="1"/>
          <p:nvPr/>
        </p:nvSpPr>
        <p:spPr>
          <a:xfrm>
            <a:off x="612648" y="6492240"/>
            <a:ext cx="841248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8000"/>
              </a:lnSpc>
            </a:pPr>
            <a:r>
              <a:rPr sz="850" b="1" spc="160">
                <a:solidFill>
                  <a:srgbClr val="FFFFFF"/>
                </a:solidFill>
                <a:latin typeface="Mont"/>
              </a:rPr>
              <a:t>RETAIL  ·  F&amp;B  ·  COMMERCIAL  ·  HOSPITALITY  ·  RESIDENTIAL  ·  HEALTHCARE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8595360" y="6492240"/>
            <a:ext cx="298094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8000"/>
              </a:lnSpc>
            </a:pPr>
            <a:r>
              <a:rPr sz="850" b="1">
                <a:solidFill>
                  <a:srgbClr val="FFFFFF"/>
                </a:solidFill>
                <a:latin typeface="Mont"/>
              </a:rPr>
              <a:t>Grandwork Brand Guide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