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877824"/>
          </a:xfrm>
          <a:prstGeom prst="rect">
            <a:avLst/>
          </a:prstGeom>
          <a:solidFill>
            <a:srgbClr val="212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877824"/>
            <a:ext cx="12191695" cy="54864"/>
          </a:xfrm>
          <a:prstGeom prst="rect">
            <a:avLst/>
          </a:prstGeom>
          <a:solidFill>
            <a:srgbClr val="6D6E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grandwork_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066" y="174911"/>
            <a:ext cx="1848002" cy="52800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246120" y="256032"/>
            <a:ext cx="4663440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2100" b="1" spc="-20">
                <a:solidFill>
                  <a:srgbClr val="FFFFFF"/>
                </a:solidFill>
                <a:latin typeface="Mont"/>
              </a:rPr>
              <a:t>Brand Strategy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101583" y="329184"/>
            <a:ext cx="34747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</a:pPr>
            <a:r>
              <a:rPr sz="750" b="1" spc="150">
                <a:solidFill>
                  <a:srgbClr val="FFFFFF"/>
                </a:solidFill>
                <a:latin typeface="Mont"/>
              </a:rPr>
              <a:t>TOP TIER INTERIOR FIT-OUT WORKS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2648" y="1115568"/>
            <a:ext cx="3273552" cy="1920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1" spc="150">
                <a:solidFill>
                  <a:srgbClr val="212529"/>
                </a:solidFill>
                <a:latin typeface="Mont"/>
              </a:rPr>
              <a:t>STRATEGY CORE</a:t>
            </a:r>
          </a:p>
        </p:txBody>
      </p:sp>
      <p:sp>
        <p:nvSpPr>
          <p:cNvPr id="9" name="Rectangle 8"/>
          <p:cNvSpPr/>
          <p:nvPr/>
        </p:nvSpPr>
        <p:spPr>
          <a:xfrm>
            <a:off x="612648" y="1353312"/>
            <a:ext cx="402336" cy="36576"/>
          </a:xfrm>
          <a:prstGeom prst="rect">
            <a:avLst/>
          </a:prstGeom>
          <a:solidFill>
            <a:srgbClr val="6D6E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12648" y="1554480"/>
            <a:ext cx="3273552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0000"/>
              </a:lnSpc>
            </a:pPr>
            <a:r>
              <a:rPr sz="1000" b="1">
                <a:solidFill>
                  <a:srgbClr val="6D6E71"/>
                </a:solidFill>
                <a:latin typeface="Mont"/>
              </a:rPr>
              <a:t>01   </a:t>
            </a:r>
            <a:r>
              <a:rPr sz="1000" b="1" spc="150">
                <a:solidFill>
                  <a:srgbClr val="212529"/>
                </a:solidFill>
                <a:latin typeface="Mont"/>
              </a:rPr>
              <a:t>AUDIENCE</a:t>
            </a: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sz="860">
                <a:solidFill>
                  <a:srgbClr val="585858"/>
                </a:solidFill>
                <a:latin typeface="Inter"/>
              </a:rPr>
              <a:t>Global luxury retail, hospitality and commercial brands rolling out stores and venues across Asia and beyond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2648" y="2560320"/>
            <a:ext cx="3273552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0000"/>
              </a:lnSpc>
            </a:pPr>
            <a:r>
              <a:rPr sz="1000" b="1">
                <a:solidFill>
                  <a:srgbClr val="6D6E71"/>
                </a:solidFill>
                <a:latin typeface="Mont"/>
              </a:rPr>
              <a:t>02   </a:t>
            </a:r>
            <a:r>
              <a:rPr sz="1000" b="1" spc="150">
                <a:solidFill>
                  <a:srgbClr val="212529"/>
                </a:solidFill>
                <a:latin typeface="Mont"/>
              </a:rPr>
              <a:t>POSITIONING</a:t>
            </a: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sz="860">
                <a:solidFill>
                  <a:srgbClr val="585858"/>
                </a:solidFill>
                <a:latin typeface="Inter"/>
              </a:rPr>
              <a:t>A Singapore fit-out and custom-furniture maker trusted by the world's luxury houses, now inside the Shimizu group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12648" y="3474720"/>
            <a:ext cx="3273552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0000"/>
              </a:lnSpc>
            </a:pPr>
            <a:r>
              <a:rPr sz="1000" b="1">
                <a:solidFill>
                  <a:srgbClr val="6D6E71"/>
                </a:solidFill>
                <a:latin typeface="Mont"/>
              </a:rPr>
              <a:t>03   </a:t>
            </a:r>
            <a:r>
              <a:rPr sz="1000" b="1" spc="150">
                <a:solidFill>
                  <a:srgbClr val="212529"/>
                </a:solidFill>
                <a:latin typeface="Mont"/>
              </a:rPr>
              <a:t>BRAND PROMISE</a:t>
            </a: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sz="860">
                <a:solidFill>
                  <a:srgbClr val="585858"/>
                </a:solidFill>
                <a:latin typeface="Inter"/>
              </a:rPr>
              <a:t>Top tier interior fit-out works — the finish standard luxury maisons specify by name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12648" y="4297680"/>
            <a:ext cx="3273552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0000"/>
              </a:lnSpc>
            </a:pPr>
            <a:r>
              <a:rPr sz="1000" b="1">
                <a:solidFill>
                  <a:srgbClr val="6D6E71"/>
                </a:solidFill>
                <a:latin typeface="Mont"/>
              </a:rPr>
              <a:t>04   </a:t>
            </a:r>
            <a:r>
              <a:rPr sz="1000" b="1" spc="150">
                <a:solidFill>
                  <a:srgbClr val="212529"/>
                </a:solidFill>
                <a:latin typeface="Mont"/>
              </a:rPr>
              <a:t>PERSONALITY</a:t>
            </a: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sz="860">
                <a:solidFill>
                  <a:srgbClr val="585858"/>
                </a:solidFill>
                <a:latin typeface="Inter"/>
              </a:rPr>
              <a:t>Precise, discreet, client-shielded — the name behind the names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2648" y="5212080"/>
            <a:ext cx="3273552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0000"/>
              </a:lnSpc>
            </a:pPr>
            <a:r>
              <a:rPr sz="1000" b="1">
                <a:solidFill>
                  <a:srgbClr val="6D6E71"/>
                </a:solidFill>
                <a:latin typeface="Mont"/>
              </a:rPr>
              <a:t>05   </a:t>
            </a:r>
            <a:r>
              <a:rPr sz="1000" b="1" spc="150">
                <a:solidFill>
                  <a:srgbClr val="212529"/>
                </a:solidFill>
                <a:latin typeface="Mont"/>
              </a:rPr>
              <a:t>VOICE</a:t>
            </a: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sz="860">
                <a:solidFill>
                  <a:srgbClr val="585858"/>
                </a:solidFill>
                <a:latin typeface="Inter"/>
              </a:rPr>
              <a:t>Understated and evidence-led; the client list does the persuading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187952" y="1115568"/>
            <a:ext cx="3429000" cy="1920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1" spc="150">
                <a:solidFill>
                  <a:srgbClr val="212529"/>
                </a:solidFill>
                <a:latin typeface="Mont"/>
              </a:rPr>
              <a:t>MESSAGING + BEHAVIOUR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187952" y="1353312"/>
            <a:ext cx="402336" cy="36576"/>
          </a:xfrm>
          <a:prstGeom prst="rect">
            <a:avLst/>
          </a:prstGeom>
          <a:solidFill>
            <a:srgbClr val="6D6E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187952" y="1554480"/>
            <a:ext cx="3429000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0000"/>
              </a:lnSpc>
            </a:pPr>
            <a:r>
              <a:rPr sz="1000" b="1">
                <a:solidFill>
                  <a:srgbClr val="6D6E71"/>
                </a:solidFill>
                <a:latin typeface="Mont"/>
              </a:rPr>
              <a:t>01   </a:t>
            </a:r>
            <a:r>
              <a:rPr sz="1000" b="1" spc="150">
                <a:solidFill>
                  <a:srgbClr val="212529"/>
                </a:solidFill>
                <a:latin typeface="Mont"/>
              </a:rPr>
              <a:t>MESSAGE</a:t>
            </a: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sz="860">
                <a:solidFill>
                  <a:srgbClr val="585858"/>
                </a:solidFill>
                <a:latin typeface="Inter"/>
              </a:rPr>
              <a:t>Since 1996: fit-out, restoration and custom-made furniture at every scale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187952" y="2468880"/>
            <a:ext cx="3429000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0000"/>
              </a:lnSpc>
            </a:pPr>
            <a:r>
              <a:rPr sz="1000" b="1">
                <a:solidFill>
                  <a:srgbClr val="6D6E71"/>
                </a:solidFill>
                <a:latin typeface="Mont"/>
              </a:rPr>
              <a:t>02   </a:t>
            </a:r>
            <a:r>
              <a:rPr sz="1000" b="1" spc="150">
                <a:solidFill>
                  <a:srgbClr val="212529"/>
                </a:solidFill>
                <a:latin typeface="Mont"/>
              </a:rPr>
              <a:t>MESSAGE</a:t>
            </a: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sz="860">
                <a:solidFill>
                  <a:srgbClr val="585858"/>
                </a:solidFill>
                <a:latin typeface="Inter"/>
              </a:rPr>
              <a:t>Delivered in more than 44 cities across 20 major countries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187952" y="3383280"/>
            <a:ext cx="3429000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0000"/>
              </a:lnSpc>
            </a:pPr>
            <a:r>
              <a:rPr sz="1000" b="1">
                <a:solidFill>
                  <a:srgbClr val="6D6E71"/>
                </a:solidFill>
                <a:latin typeface="Mont"/>
              </a:rPr>
              <a:t>03   </a:t>
            </a:r>
            <a:r>
              <a:rPr sz="1000" b="1" spc="150">
                <a:solidFill>
                  <a:srgbClr val="212529"/>
                </a:solidFill>
                <a:latin typeface="Mont"/>
              </a:rPr>
              <a:t>MESSAGE</a:t>
            </a: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sz="860">
                <a:solidFill>
                  <a:srgbClr val="585858"/>
                </a:solidFill>
                <a:latin typeface="Inter"/>
              </a:rPr>
              <a:t>Now part of Shimizu Corporation — Japanese scale behind Singapore craft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187952" y="4297680"/>
            <a:ext cx="3429000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0000"/>
              </a:lnSpc>
            </a:pPr>
            <a:r>
              <a:rPr sz="1000" b="1">
                <a:solidFill>
                  <a:srgbClr val="6D6E71"/>
                </a:solidFill>
                <a:latin typeface="Mont"/>
              </a:rPr>
              <a:t>04   </a:t>
            </a:r>
            <a:r>
              <a:rPr sz="1000" b="1" spc="150">
                <a:solidFill>
                  <a:srgbClr val="212529"/>
                </a:solidFill>
                <a:latin typeface="Mont"/>
              </a:rPr>
              <a:t>VISUAL DIRECTION</a:t>
            </a: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sz="860">
                <a:solidFill>
                  <a:srgbClr val="585858"/>
                </a:solidFill>
                <a:latin typeface="Inter"/>
              </a:rPr>
              <a:t>Ink and steel grey on white, Mont throughout, restrained photography of finished detail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187952" y="5212080"/>
            <a:ext cx="3429000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0000"/>
              </a:lnSpc>
            </a:pPr>
            <a:r>
              <a:rPr sz="1000" b="1">
                <a:solidFill>
                  <a:srgbClr val="6D6E71"/>
                </a:solidFill>
                <a:latin typeface="Mont"/>
              </a:rPr>
              <a:t>05   </a:t>
            </a:r>
            <a:r>
              <a:rPr sz="1000" b="1" spc="150">
                <a:solidFill>
                  <a:srgbClr val="212529"/>
                </a:solidFill>
                <a:latin typeface="Mont"/>
              </a:rPr>
              <a:t>GUARDRAILS</a:t>
            </a: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sz="860">
                <a:solidFill>
                  <a:srgbClr val="585858"/>
                </a:solidFill>
                <a:latin typeface="Inter"/>
              </a:rPr>
              <a:t>Never name a luxury client without written consent; never let framework defaults stand in for brand colour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964424" y="1115568"/>
            <a:ext cx="3621024" cy="1097280"/>
          </a:xfrm>
          <a:prstGeom prst="rect">
            <a:avLst/>
          </a:prstGeom>
          <a:solidFill>
            <a:srgbClr val="212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156448" y="1225296"/>
            <a:ext cx="3236976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750" b="1" spc="160">
                <a:solidFill>
                  <a:srgbClr val="6D6E71"/>
                </a:solidFill>
                <a:latin typeface="Mont"/>
              </a:rPr>
              <a:t>THE PROMISE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156448" y="1426464"/>
            <a:ext cx="3236976" cy="6949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4000"/>
              </a:lnSpc>
            </a:pPr>
            <a:r>
              <a:rPr sz="1200" b="1" spc="-20">
                <a:solidFill>
                  <a:srgbClr val="FFFFFF"/>
                </a:solidFill>
                <a:latin typeface="Mont"/>
              </a:rPr>
              <a:t>Multiple-award-winning custom interior fittings for the world's most demanding brands.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964424" y="2340864"/>
            <a:ext cx="3621024" cy="1481328"/>
          </a:xfrm>
          <a:prstGeom prst="rect">
            <a:avLst/>
          </a:prstGeom>
          <a:solidFill>
            <a:srgbClr val="F4F5F6"/>
          </a:solidFill>
          <a:ln w="9525">
            <a:solidFill>
              <a:srgbClr val="D6D6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156448" y="2450592"/>
            <a:ext cx="3236976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750" b="1" spc="160">
                <a:solidFill>
                  <a:srgbClr val="6D6E71"/>
                </a:solidFill>
                <a:latin typeface="Mont"/>
              </a:rPr>
              <a:t>PROOF IN NUMBERS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156448" y="2670048"/>
            <a:ext cx="1042415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300" b="1" spc="-30">
                <a:solidFill>
                  <a:srgbClr val="212529"/>
                </a:solidFill>
                <a:latin typeface="Mont"/>
              </a:rPr>
              <a:t>1996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156448" y="2880360"/>
            <a:ext cx="1042415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620" b="0">
                <a:solidFill>
                  <a:srgbClr val="585858"/>
                </a:solidFill>
                <a:latin typeface="Mont"/>
              </a:rPr>
              <a:t>Founded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156448" y="3108960"/>
            <a:ext cx="182880" cy="18288"/>
          </a:xfrm>
          <a:prstGeom prst="rect">
            <a:avLst/>
          </a:prstGeom>
          <a:solidFill>
            <a:srgbClr val="6D6E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9244584" y="2670048"/>
            <a:ext cx="1042415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300" b="1" spc="-30">
                <a:solidFill>
                  <a:srgbClr val="212529"/>
                </a:solidFill>
                <a:latin typeface="Mont"/>
              </a:rPr>
              <a:t>44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244584" y="2880360"/>
            <a:ext cx="1042415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620" b="0">
                <a:solidFill>
                  <a:srgbClr val="585858"/>
                </a:solidFill>
                <a:latin typeface="Mont"/>
              </a:rPr>
              <a:t>Cities</a:t>
            </a:r>
          </a:p>
        </p:txBody>
      </p:sp>
      <p:sp>
        <p:nvSpPr>
          <p:cNvPr id="32" name="Rectangle 31"/>
          <p:cNvSpPr/>
          <p:nvPr/>
        </p:nvSpPr>
        <p:spPr>
          <a:xfrm>
            <a:off x="9244584" y="3108960"/>
            <a:ext cx="182880" cy="18288"/>
          </a:xfrm>
          <a:prstGeom prst="rect">
            <a:avLst/>
          </a:prstGeom>
          <a:solidFill>
            <a:srgbClr val="6D6E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10332720" y="2670048"/>
            <a:ext cx="1042415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300" b="1" spc="-30">
                <a:solidFill>
                  <a:srgbClr val="212529"/>
                </a:solidFill>
                <a:latin typeface="Mont"/>
              </a:rPr>
              <a:t>20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332720" y="2880360"/>
            <a:ext cx="1042415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620" b="0">
                <a:solidFill>
                  <a:srgbClr val="585858"/>
                </a:solidFill>
                <a:latin typeface="Mont"/>
              </a:rPr>
              <a:t>Countries</a:t>
            </a:r>
          </a:p>
        </p:txBody>
      </p:sp>
      <p:sp>
        <p:nvSpPr>
          <p:cNvPr id="35" name="Rectangle 34"/>
          <p:cNvSpPr/>
          <p:nvPr/>
        </p:nvSpPr>
        <p:spPr>
          <a:xfrm>
            <a:off x="10332720" y="3108960"/>
            <a:ext cx="182880" cy="18288"/>
          </a:xfrm>
          <a:prstGeom prst="rect">
            <a:avLst/>
          </a:prstGeom>
          <a:solidFill>
            <a:srgbClr val="6D6E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8156448" y="3236976"/>
            <a:ext cx="1042415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300" b="1" spc="-30">
                <a:solidFill>
                  <a:srgbClr val="212529"/>
                </a:solidFill>
                <a:latin typeface="Mont"/>
              </a:rPr>
              <a:t>6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156448" y="3447288"/>
            <a:ext cx="1042415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620" b="0">
                <a:solidFill>
                  <a:srgbClr val="585858"/>
                </a:solidFill>
                <a:latin typeface="Mont"/>
              </a:rPr>
              <a:t>Sectors</a:t>
            </a:r>
          </a:p>
        </p:txBody>
      </p:sp>
      <p:sp>
        <p:nvSpPr>
          <p:cNvPr id="38" name="Rectangle 37"/>
          <p:cNvSpPr/>
          <p:nvPr/>
        </p:nvSpPr>
        <p:spPr>
          <a:xfrm>
            <a:off x="8156448" y="3675887"/>
            <a:ext cx="182880" cy="18288"/>
          </a:xfrm>
          <a:prstGeom prst="rect">
            <a:avLst/>
          </a:prstGeom>
          <a:solidFill>
            <a:srgbClr val="6D6E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9244584" y="3236976"/>
            <a:ext cx="1042415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300" b="1" spc="-30">
                <a:solidFill>
                  <a:srgbClr val="212529"/>
                </a:solidFill>
                <a:latin typeface="Mont"/>
              </a:rPr>
              <a:t>2024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244584" y="3447288"/>
            <a:ext cx="1042415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620" b="0">
                <a:solidFill>
                  <a:srgbClr val="585858"/>
                </a:solidFill>
                <a:latin typeface="Mont"/>
              </a:rPr>
              <a:t>Shimizu</a:t>
            </a:r>
          </a:p>
        </p:txBody>
      </p:sp>
      <p:sp>
        <p:nvSpPr>
          <p:cNvPr id="41" name="Rectangle 40"/>
          <p:cNvSpPr/>
          <p:nvPr/>
        </p:nvSpPr>
        <p:spPr>
          <a:xfrm>
            <a:off x="9244584" y="3675887"/>
            <a:ext cx="182880" cy="18288"/>
          </a:xfrm>
          <a:prstGeom prst="rect">
            <a:avLst/>
          </a:prstGeom>
          <a:solidFill>
            <a:srgbClr val="6D6E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10332720" y="3236976"/>
            <a:ext cx="1042415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300" b="1" spc="-30">
                <a:solidFill>
                  <a:srgbClr val="212529"/>
                </a:solidFill>
                <a:latin typeface="Mont"/>
              </a:rPr>
              <a:t>—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0332720" y="3447288"/>
            <a:ext cx="1042415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620" b="0">
                <a:solidFill>
                  <a:srgbClr val="585858"/>
                </a:solidFill>
                <a:latin typeface="Mont"/>
              </a:rPr>
              <a:t>Headcount</a:t>
            </a:r>
          </a:p>
        </p:txBody>
      </p:sp>
      <p:sp>
        <p:nvSpPr>
          <p:cNvPr id="44" name="Rectangle 43"/>
          <p:cNvSpPr/>
          <p:nvPr/>
        </p:nvSpPr>
        <p:spPr>
          <a:xfrm>
            <a:off x="10332720" y="3675887"/>
            <a:ext cx="182880" cy="18288"/>
          </a:xfrm>
          <a:prstGeom prst="rect">
            <a:avLst/>
          </a:prstGeom>
          <a:solidFill>
            <a:srgbClr val="6D6E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7964424" y="3950208"/>
            <a:ext cx="1755648" cy="1225296"/>
          </a:xfrm>
          <a:prstGeom prst="rect">
            <a:avLst/>
          </a:prstGeom>
          <a:solidFill>
            <a:srgbClr val="F4F5F6"/>
          </a:solidFill>
          <a:ln w="9525">
            <a:solidFill>
              <a:srgbClr val="D6D6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8083296" y="4059936"/>
            <a:ext cx="1527048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700" b="1" spc="120">
                <a:solidFill>
                  <a:srgbClr val="6D6E71"/>
                </a:solidFill>
                <a:latin typeface="Mont"/>
              </a:rPr>
              <a:t>CLIENT</a:t>
            </a:r>
          </a:p>
          <a:p>
            <a:pPr algn="l">
              <a:lnSpc>
                <a:spcPct val="115000"/>
              </a:lnSpc>
            </a:pPr>
            <a:r>
              <a:rPr sz="700" b="1" spc="120">
                <a:solidFill>
                  <a:srgbClr val="6D6E71"/>
                </a:solidFill>
                <a:latin typeface="Mont"/>
              </a:rPr>
              <a:t>CALIBRE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8083296" y="4425696"/>
            <a:ext cx="1527048" cy="6766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680" b="0">
                <a:solidFill>
                  <a:srgbClr val="212529"/>
                </a:solidFill>
                <a:latin typeface="Mont"/>
              </a:rPr>
              <a:t>Louis Vuitton</a:t>
            </a:r>
          </a:p>
          <a:p>
            <a:pPr algn="l">
              <a:lnSpc>
                <a:spcPct val="135000"/>
              </a:lnSpc>
            </a:pPr>
            <a:r>
              <a:rPr sz="680" b="0">
                <a:solidFill>
                  <a:srgbClr val="212529"/>
                </a:solidFill>
                <a:latin typeface="Mont"/>
              </a:rPr>
              <a:t>Cartier</a:t>
            </a:r>
          </a:p>
          <a:p>
            <a:pPr algn="l">
              <a:lnSpc>
                <a:spcPct val="135000"/>
              </a:lnSpc>
            </a:pPr>
            <a:r>
              <a:rPr sz="680" b="0">
                <a:solidFill>
                  <a:srgbClr val="212529"/>
                </a:solidFill>
                <a:latin typeface="Mont"/>
              </a:rPr>
              <a:t>Dior</a:t>
            </a:r>
          </a:p>
          <a:p>
            <a:pPr algn="l">
              <a:lnSpc>
                <a:spcPct val="135000"/>
              </a:lnSpc>
            </a:pPr>
            <a:r>
              <a:rPr sz="680" b="0">
                <a:solidFill>
                  <a:srgbClr val="212529"/>
                </a:solidFill>
                <a:latin typeface="Mont"/>
              </a:rPr>
              <a:t>Gucci</a:t>
            </a:r>
          </a:p>
          <a:p>
            <a:pPr algn="l">
              <a:lnSpc>
                <a:spcPct val="135000"/>
              </a:lnSpc>
            </a:pPr>
            <a:r>
              <a:rPr sz="680" b="0">
                <a:solidFill>
                  <a:srgbClr val="212529"/>
                </a:solidFill>
                <a:latin typeface="Mont"/>
              </a:rPr>
              <a:t>Four Seasons</a:t>
            </a:r>
          </a:p>
        </p:txBody>
      </p:sp>
      <p:sp>
        <p:nvSpPr>
          <p:cNvPr id="48" name="Rectangle 47"/>
          <p:cNvSpPr/>
          <p:nvPr/>
        </p:nvSpPr>
        <p:spPr>
          <a:xfrm>
            <a:off x="9829800" y="3950208"/>
            <a:ext cx="1755648" cy="1225296"/>
          </a:xfrm>
          <a:prstGeom prst="rect">
            <a:avLst/>
          </a:prstGeom>
          <a:solidFill>
            <a:srgbClr val="6D6E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9948672" y="4059936"/>
            <a:ext cx="1527048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700" b="1" spc="120">
                <a:solidFill>
                  <a:srgbClr val="FFFFFF"/>
                </a:solidFill>
                <a:latin typeface="Mont"/>
              </a:rPr>
              <a:t>THE</a:t>
            </a:r>
          </a:p>
          <a:p>
            <a:pPr algn="l">
              <a:lnSpc>
                <a:spcPct val="115000"/>
              </a:lnSpc>
            </a:pPr>
            <a:r>
              <a:rPr sz="700" b="1" spc="120">
                <a:solidFill>
                  <a:srgbClr val="FFFFFF"/>
                </a:solidFill>
                <a:latin typeface="Mont"/>
              </a:rPr>
              <a:t>TRANSITION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9948672" y="4425696"/>
            <a:ext cx="1527048" cy="6766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680" b="0">
                <a:solidFill>
                  <a:srgbClr val="FFFFFF"/>
                </a:solidFill>
                <a:latin typeface="Mont"/>
              </a:rPr>
              <a:t>Acquired by Shimizu Corporation in November 2024. The brand now has to signal parent-group scale without losing its craft story.</a:t>
            </a:r>
          </a:p>
        </p:txBody>
      </p:sp>
      <p:sp>
        <p:nvSpPr>
          <p:cNvPr id="51" name="Rectangle 50"/>
          <p:cNvSpPr/>
          <p:nvPr/>
        </p:nvSpPr>
        <p:spPr>
          <a:xfrm>
            <a:off x="7964424" y="5303520"/>
            <a:ext cx="3621024" cy="841248"/>
          </a:xfrm>
          <a:prstGeom prst="rect">
            <a:avLst/>
          </a:prstGeom>
          <a:solidFill>
            <a:srgbClr val="F4F5F6"/>
          </a:solidFill>
          <a:ln w="9525">
            <a:solidFill>
              <a:srgbClr val="D6D6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8156448" y="5413248"/>
            <a:ext cx="3236976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750" b="1" spc="160">
                <a:solidFill>
                  <a:srgbClr val="6D6E71"/>
                </a:solidFill>
                <a:latin typeface="Mont"/>
              </a:rPr>
              <a:t>HOW TO READ THIS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8156448" y="5614416"/>
            <a:ext cx="3236976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650" b="0">
                <a:solidFill>
                  <a:srgbClr val="585858"/>
                </a:solidFill>
                <a:latin typeface="Mont"/>
              </a:rPr>
              <a:t>Every line is drawn from the live site. Em dashes mark proof the business does not currently publish.</a:t>
            </a:r>
          </a:p>
        </p:txBody>
      </p:sp>
      <p:sp>
        <p:nvSpPr>
          <p:cNvPr id="54" name="Rectangle 53"/>
          <p:cNvSpPr/>
          <p:nvPr/>
        </p:nvSpPr>
        <p:spPr>
          <a:xfrm>
            <a:off x="0" y="6400800"/>
            <a:ext cx="12191695" cy="36576"/>
          </a:xfrm>
          <a:prstGeom prst="rect">
            <a:avLst/>
          </a:prstGeom>
          <a:solidFill>
            <a:srgbClr val="6D6E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0" y="6437376"/>
            <a:ext cx="12191695" cy="420624"/>
          </a:xfrm>
          <a:prstGeom prst="rect">
            <a:avLst/>
          </a:prstGeom>
          <a:solidFill>
            <a:srgbClr val="2125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12648" y="6492240"/>
            <a:ext cx="841248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8000"/>
              </a:lnSpc>
            </a:pPr>
            <a:r>
              <a:rPr sz="850" b="1" spc="160">
                <a:solidFill>
                  <a:srgbClr val="FFFFFF"/>
                </a:solidFill>
                <a:latin typeface="Mont"/>
              </a:rPr>
              <a:t>RETAIL  ·  F&amp;B  ·  COMMERCIAL  ·  HOSPITALITY  ·  RESIDENTIAL  ·  HEALTHCARE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8595360" y="6492240"/>
            <a:ext cx="2980944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18000"/>
              </a:lnSpc>
            </a:pPr>
            <a:r>
              <a:rPr sz="850" b="1">
                <a:solidFill>
                  <a:srgbClr val="FFFFFF"/>
                </a:solidFill>
                <a:latin typeface="Mont"/>
              </a:rPr>
              <a:t>Grandwork Brand Strategy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