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181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falcon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131" y="124358"/>
            <a:ext cx="1471873" cy="6291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6120" y="256032"/>
            <a:ext cx="46634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100" b="1" spc="-20">
                <a:solidFill>
                  <a:srgbClr val="FFFFFF"/>
                </a:solidFill>
                <a:latin typeface="Poppins"/>
              </a:rPr>
              <a:t>Brand Strategy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1583" y="329184"/>
            <a:ext cx="3474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750" b="1" spc="150">
                <a:solidFill>
                  <a:srgbClr val="C2BC42"/>
                </a:solidFill>
                <a:latin typeface="Poppins"/>
              </a:rPr>
              <a:t>DESIGNING LIFE ITSELF BY TRANSFORMING SPACES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115568"/>
            <a:ext cx="3273552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81818"/>
                </a:solidFill>
                <a:latin typeface="Poppins"/>
              </a:rPr>
              <a:t>STRATEGY CORE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648" y="1353312"/>
            <a:ext cx="402336" cy="3657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554480"/>
            <a:ext cx="3273552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C2BC42"/>
                </a:solidFill>
                <a:latin typeface="Poppins"/>
              </a:rPr>
              <a:t>01   </a:t>
            </a:r>
            <a:r>
              <a:rPr sz="1000" b="1" spc="150">
                <a:solidFill>
                  <a:srgbClr val="181818"/>
                </a:solidFill>
                <a:latin typeface="Poppins"/>
              </a:rPr>
              <a:t>AUDIENCE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66666"/>
                </a:solidFill>
                <a:latin typeface="Poppins"/>
              </a:rPr>
              <a:t>Hotel groups, developers, healthcare and commercial clients commissioning fit-out and contract furniture across Asia and the Middle East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2560320"/>
            <a:ext cx="327355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C2BC42"/>
                </a:solidFill>
                <a:latin typeface="Poppins"/>
              </a:rPr>
              <a:t>02   </a:t>
            </a:r>
            <a:r>
              <a:rPr sz="1000" b="1" spc="150">
                <a:solidFill>
                  <a:srgbClr val="181818"/>
                </a:solidFill>
                <a:latin typeface="Poppins"/>
              </a:rPr>
              <a:t>POSITIONING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66666"/>
                </a:solidFill>
                <a:latin typeface="Poppins"/>
              </a:rPr>
              <a:t>An interior fit-out specialist and high-end contract furniture manufacturer with its own Vietnam production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" y="3474720"/>
            <a:ext cx="3273552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C2BC42"/>
                </a:solidFill>
                <a:latin typeface="Poppins"/>
              </a:rPr>
              <a:t>03   </a:t>
            </a:r>
            <a:r>
              <a:rPr sz="1000" b="1" spc="150">
                <a:solidFill>
                  <a:srgbClr val="181818"/>
                </a:solidFill>
                <a:latin typeface="Poppins"/>
              </a:rPr>
              <a:t>BRAND PROMISE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66666"/>
                </a:solidFill>
                <a:latin typeface="Poppins"/>
              </a:rPr>
              <a:t>Designing life itself by transforming spaces — fit-out and furniture delivered by one accountable group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4297680"/>
            <a:ext cx="327355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C2BC42"/>
                </a:solidFill>
                <a:latin typeface="Poppins"/>
              </a:rPr>
              <a:t>04   </a:t>
            </a:r>
            <a:r>
              <a:rPr sz="1000" b="1" spc="150">
                <a:solidFill>
                  <a:srgbClr val="181818"/>
                </a:solidFill>
                <a:latin typeface="Poppins"/>
              </a:rPr>
              <a:t>PERSONALITY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66666"/>
                </a:solidFill>
                <a:latin typeface="Poppins"/>
              </a:rPr>
              <a:t>Established, technical, quietly premium — proof before persuasion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" y="5212080"/>
            <a:ext cx="3273552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C2BC42"/>
                </a:solidFill>
                <a:latin typeface="Poppins"/>
              </a:rPr>
              <a:t>05   </a:t>
            </a:r>
            <a:r>
              <a:rPr sz="1000" b="1" spc="150">
                <a:solidFill>
                  <a:srgbClr val="181818"/>
                </a:solidFill>
                <a:latin typeface="Poppins"/>
              </a:rPr>
              <a:t>VOICE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66666"/>
                </a:solidFill>
                <a:latin typeface="Poppins"/>
              </a:rPr>
              <a:t>Measured and credential-led; the certifications carry the argument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87952" y="1115568"/>
            <a:ext cx="342900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81818"/>
                </a:solidFill>
                <a:latin typeface="Poppins"/>
              </a:rPr>
              <a:t>MESSAGING + BEHAVIOUR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87952" y="1353312"/>
            <a:ext cx="402336" cy="3657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187952" y="15544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C2BC42"/>
                </a:solidFill>
                <a:latin typeface="Poppins"/>
              </a:rPr>
              <a:t>01   </a:t>
            </a:r>
            <a:r>
              <a:rPr sz="1000" b="1" spc="150">
                <a:solidFill>
                  <a:srgbClr val="181818"/>
                </a:solidFill>
                <a:latin typeface="Poppins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66666"/>
                </a:solidFill>
                <a:latin typeface="Poppins"/>
              </a:rPr>
              <a:t>Two decades of delivery: 22 years, 300 projects, 19 countries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87952" y="24688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C2BC42"/>
                </a:solidFill>
                <a:latin typeface="Poppins"/>
              </a:rPr>
              <a:t>02   </a:t>
            </a:r>
            <a:r>
              <a:rPr sz="1000" b="1" spc="150">
                <a:solidFill>
                  <a:srgbClr val="181818"/>
                </a:solidFill>
                <a:latin typeface="Poppins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66666"/>
                </a:solidFill>
                <a:latin typeface="Poppins"/>
              </a:rPr>
              <a:t>Owned manufacturing — Singapore HQ plus two Vietnam factories, not outsourced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87952" y="33832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C2BC42"/>
                </a:solidFill>
                <a:latin typeface="Poppins"/>
              </a:rPr>
              <a:t>03   </a:t>
            </a:r>
            <a:r>
              <a:rPr sz="1000" b="1" spc="150">
                <a:solidFill>
                  <a:srgbClr val="181818"/>
                </a:solidFill>
                <a:latin typeface="Poppins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66666"/>
                </a:solidFill>
                <a:latin typeface="Poppins"/>
              </a:rPr>
              <a:t>Fully certified: ISO 9001, 14001 and 45001, bizSAFE STAR and BCA CR06-L6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87952" y="42976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C2BC42"/>
                </a:solidFill>
                <a:latin typeface="Poppins"/>
              </a:rPr>
              <a:t>04   </a:t>
            </a:r>
            <a:r>
              <a:rPr sz="1000" b="1" spc="150">
                <a:solidFill>
                  <a:srgbClr val="181818"/>
                </a:solidFill>
                <a:latin typeface="Poppins"/>
              </a:rPr>
              <a:t>VISUAL DIRECTION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66666"/>
                </a:solidFill>
                <a:latin typeface="Poppins"/>
              </a:rPr>
              <a:t>Ink and gold on white, Poppins throughout, uppercase labels, restrained photography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87952" y="5212080"/>
            <a:ext cx="34290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C2BC42"/>
                </a:solidFill>
                <a:latin typeface="Poppins"/>
              </a:rPr>
              <a:t>05   </a:t>
            </a:r>
            <a:r>
              <a:rPr sz="1000" b="1" spc="150">
                <a:solidFill>
                  <a:srgbClr val="181818"/>
                </a:solidFill>
                <a:latin typeface="Poppins"/>
              </a:rPr>
              <a:t>GUARDRAILS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66666"/>
                </a:solidFill>
                <a:latin typeface="Poppins"/>
              </a:rPr>
              <a:t>Never run both golds together; never lead with awards that stopped in 2013 without newer proof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964424" y="1115568"/>
            <a:ext cx="3621024" cy="1097280"/>
          </a:xfrm>
          <a:prstGeom prst="rect">
            <a:avLst/>
          </a:prstGeom>
          <a:solidFill>
            <a:srgbClr val="181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56448" y="1225296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C2BC42"/>
                </a:solidFill>
                <a:latin typeface="Poppins"/>
              </a:rPr>
              <a:t>THE PROMISE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56448" y="1426464"/>
            <a:ext cx="3236976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200" b="1" spc="-20">
                <a:solidFill>
                  <a:srgbClr val="FFFFFF"/>
                </a:solidFill>
                <a:latin typeface="Poppins"/>
              </a:rPr>
              <a:t>A well-designed interior fit out has the power to change the lives it fosters within.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964424" y="2340864"/>
            <a:ext cx="3621024" cy="1481328"/>
          </a:xfrm>
          <a:prstGeom prst="rect">
            <a:avLst/>
          </a:prstGeom>
          <a:solidFill>
            <a:srgbClr val="F5F5F3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56448" y="2450592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C2BC42"/>
                </a:solidFill>
                <a:latin typeface="Poppins"/>
              </a:rPr>
              <a:t>PROOF IN NUMBERS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6448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81818"/>
                </a:solidFill>
                <a:latin typeface="Poppins"/>
              </a:rPr>
              <a:t>22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6448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66666"/>
                </a:solidFill>
                <a:latin typeface="Poppins"/>
              </a:rPr>
              <a:t>Years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56448" y="3108960"/>
            <a:ext cx="182880" cy="18288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44584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81818"/>
                </a:solidFill>
                <a:latin typeface="Poppins"/>
              </a:rPr>
              <a:t>300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44584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66666"/>
                </a:solidFill>
                <a:latin typeface="Poppins"/>
              </a:rPr>
              <a:t>Projects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244584" y="3108960"/>
            <a:ext cx="182880" cy="18288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332720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81818"/>
                </a:solidFill>
                <a:latin typeface="Poppins"/>
              </a:rPr>
              <a:t>19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32720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66666"/>
                </a:solidFill>
                <a:latin typeface="Poppins"/>
              </a:rPr>
              <a:t>Countries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332720" y="3108960"/>
            <a:ext cx="182880" cy="18288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56448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81818"/>
                </a:solidFill>
                <a:latin typeface="Poppins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56448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66666"/>
                </a:solidFill>
                <a:latin typeface="Poppins"/>
              </a:rPr>
              <a:t>Facilities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156448" y="3675887"/>
            <a:ext cx="182880" cy="18288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244584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81818"/>
                </a:solidFill>
                <a:latin typeface="Poppins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44584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66666"/>
                </a:solidFill>
                <a:latin typeface="Poppins"/>
              </a:rPr>
              <a:t>ISO standards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244584" y="3675887"/>
            <a:ext cx="182880" cy="18288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332720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81818"/>
                </a:solidFill>
                <a:latin typeface="Poppins"/>
              </a:rPr>
              <a:t>E50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32720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66666"/>
                </a:solidFill>
                <a:latin typeface="Poppins"/>
              </a:rPr>
              <a:t>5 years running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332720" y="3675887"/>
            <a:ext cx="182880" cy="18288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964424" y="3950208"/>
            <a:ext cx="1755648" cy="1225296"/>
          </a:xfrm>
          <a:prstGeom prst="rect">
            <a:avLst/>
          </a:prstGeom>
          <a:solidFill>
            <a:srgbClr val="F5F5F3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083296" y="4059936"/>
            <a:ext cx="1527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C2BC42"/>
                </a:solidFill>
                <a:latin typeface="Poppins"/>
              </a:rPr>
              <a:t>SECTORS</a:t>
            </a:r>
          </a:p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C2BC42"/>
                </a:solidFill>
                <a:latin typeface="Poppins"/>
              </a:rPr>
              <a:t>SERVED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83296" y="4425696"/>
            <a:ext cx="152704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680" b="0">
                <a:solidFill>
                  <a:srgbClr val="181818"/>
                </a:solidFill>
                <a:latin typeface="Poppins"/>
              </a:rPr>
              <a:t>Hotels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181818"/>
                </a:solidFill>
                <a:latin typeface="Poppins"/>
              </a:rPr>
              <a:t>Offices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181818"/>
                </a:solidFill>
                <a:latin typeface="Poppins"/>
              </a:rPr>
              <a:t>Commercial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181818"/>
                </a:solidFill>
                <a:latin typeface="Poppins"/>
              </a:rPr>
              <a:t>F&amp;B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181818"/>
                </a:solidFill>
                <a:latin typeface="Poppins"/>
              </a:rPr>
              <a:t>Hospitals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9829800" y="3950208"/>
            <a:ext cx="1755648" cy="122529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948672" y="4059936"/>
            <a:ext cx="1527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FFFFFF"/>
                </a:solidFill>
                <a:latin typeface="Poppins"/>
              </a:rPr>
              <a:t>ASSET</a:t>
            </a:r>
          </a:p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FFFFFF"/>
                </a:solidFill>
                <a:latin typeface="Poppins"/>
              </a:rPr>
              <a:t>ALERT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48672" y="4425696"/>
            <a:ext cx="152704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80" b="0">
                <a:solidFill>
                  <a:srgbClr val="FFFFFF"/>
                </a:solidFill>
                <a:latin typeface="Poppins"/>
              </a:rPr>
              <a:t>The live logo is a 250 × 107 px PNG uploaded in 2018. It cannot be printed. Commission a vector master.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964424" y="5303520"/>
            <a:ext cx="3621024" cy="841248"/>
          </a:xfrm>
          <a:prstGeom prst="rect">
            <a:avLst/>
          </a:prstGeom>
          <a:solidFill>
            <a:srgbClr val="F5F5F3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156448" y="5413248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C2BC42"/>
                </a:solidFill>
                <a:latin typeface="Poppins"/>
              </a:rPr>
              <a:t>HOW TO READ THIS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56448" y="5614416"/>
            <a:ext cx="3236976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50" b="0">
                <a:solidFill>
                  <a:srgbClr val="666666"/>
                </a:solidFill>
                <a:latin typeface="Poppins"/>
              </a:rPr>
              <a:t>Every line is drawn from the live site. Em dashes mark proof the business does not currently publish.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181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12648" y="6492240"/>
            <a:ext cx="84124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1" spc="160">
                <a:solidFill>
                  <a:srgbClr val="FFFFFF"/>
                </a:solidFill>
                <a:latin typeface="Poppins"/>
              </a:rPr>
              <a:t>FIT-OUT  ·  UPHOLSTERY  ·  CONTRACT FURNITURE  ·  MEP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sz="850" b="1">
                <a:solidFill>
                  <a:srgbClr val="C2BC42"/>
                </a:solidFill>
                <a:latin typeface="Poppins"/>
              </a:rPr>
              <a:t>Falcon Brand Strategy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