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cac0a1674b642a9" /><Relationship Type="http://schemas.openxmlformats.org/officeDocument/2006/relationships/extended-properties" Target="/docProps/app.xml" Id="R0554a561c6fa4e8d" /><Relationship Type="http://schemas.openxmlformats.org/officeDocument/2006/relationships/officeDocument" Target="/ppt/presentation.xml" Id="R46feb78682834dc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71073c6fe74a40"/>
  </p:sldMasterIdLst>
  <p:notesMasterIdLst>
    <p:notesMasterId xmlns:r="http://schemas.openxmlformats.org/officeDocument/2006/relationships" r:id="Rc955049e6b694110"/>
  </p:notesMasterIdLst>
  <p:sldIdLst>
    <p:sldId xmlns:r="http://schemas.openxmlformats.org/officeDocument/2006/relationships" id="256" r:id="Rafef5f02890d435c"/>
    <p:sldId xmlns:r="http://schemas.openxmlformats.org/officeDocument/2006/relationships" id="257" r:id="R608cd72441644a8d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28b360ad5584117" /><Relationship Type="http://schemas.openxmlformats.org/officeDocument/2006/relationships/slideMaster" Target="/ppt/slideMasters/slideMaster1.xml" Id="R4471073c6fe74a40" /><Relationship Type="http://schemas.openxmlformats.org/officeDocument/2006/relationships/notesMaster" Target="/ppt/notesMasters/notesMaster1.xml" Id="Rc955049e6b694110" /><Relationship Type="http://schemas.openxmlformats.org/officeDocument/2006/relationships/presProps" Target="/ppt/presProps.xml" Id="Ra7bd2e684d304891" /><Relationship Type="http://schemas.openxmlformats.org/officeDocument/2006/relationships/tableStyles" Target="/ppt/tableStyles.xml" Id="R55b0a2063a15445b" /><Relationship Type="http://schemas.openxmlformats.org/officeDocument/2006/relationships/slide" Target="/ppt/slides/slide1.xml" Id="Rafef5f02890d435c" /><Relationship Type="http://schemas.openxmlformats.org/officeDocument/2006/relationships/slide" Target="/ppt/slides/slide2.xml" Id="R608cd72441644a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6a4f8ee6b046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c1c6f014244f24" /><Relationship Type="http://schemas.openxmlformats.org/officeDocument/2006/relationships/notesMaster" Target="/ppt/notesMasters/notesMaster1.xml" Id="R6308f3e1be1c4b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769e9410aa4aa2" /><Relationship Type="http://schemas.openxmlformats.org/officeDocument/2006/relationships/notesMaster" Target="/ppt/notesMasters/notesMaster1.xml" Id="R3d1dbb2472a04b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https://www.everydaycurtains.com/ (brand narrative, audience cues, positioning, promise, differentiators, official logo and photography)</a:t>
            </a:r>
          </a:p>
          <a:p xmlns:a="http://schemas.openxmlformats.org/drawingml/2006/main">
            <a:r>
              <a:t>- https://www.everydaycurtains.com/catalogue (range breadth)</a:t>
            </a:r>
          </a:p>
          <a:p xmlns:a="http://schemas.openxmlformats.org/drawingml/2006/main">
            <a:r>
              <a:t>- https://www.everydaycurtains.com/catalogue/ripple-fold-curtains-singapore (Lucent, Somn and Diem proprietary ranges; in-house process)</a:t>
            </a:r>
          </a:p>
          <a:p xmlns:a="http://schemas.openxmlformats.org/drawingml/2006/main">
            <a:r>
              <a:t>- https://images.squarespace-cdn.com/content/v1/6992ed48da358b1cc2520ef9/4e70c2a9-650d-47c0-9a86-e1599a2bb10c/Copy+of+8888-1.jpg (official photograph)</a:t>
            </a:r>
          </a:p>
          <a:p xmlns:a="http://schemas.openxmlformats.org/drawingml/2006/main">
            <a:r>
              <a:t>- https://images.squarespace-cdn.com/content/v1/6992ed48da358b1cc2520ef9/9600ded5-3bd6-4a27-ae60-3e20543c1bb2/DSCF8733.jpg.jpg (official photograph)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https://www.everydaycurtains.com/ (official logo, photography and brand language)</a:t>
            </a:r>
          </a:p>
          <a:p xmlns:a="http://schemas.openxmlformats.org/drawingml/2006/main">
            <a:r>
              <a:t>- https://static1.squarespace.com/static/versioned-site-css/6992ed48da358b1cc2520ef9/18/5c5a519771c10ba3470d8101/6992ed49da358b1cc2520f01/1821/site.css?nocustom=true (live palette and typography variables)</a:t>
            </a:r>
          </a:p>
          <a:p xmlns:a="http://schemas.openxmlformats.org/drawingml/2006/main">
            <a:r>
              <a:t>- https://images.squarespace-cdn.com/content/v1/6992ed48da358b1cc2520ef9/cbeabe69-ba6c-47b8-8c5e-d344ab713266/logowhitepngArtboard+1_1.png (official white logo)</a:t>
            </a:r>
          </a:p>
          <a:p xmlns:a="http://schemas.openxmlformats.org/drawingml/2006/main">
            <a:r>
              <a:t>- https://images.squarespace-cdn.com/content/v1/6992ed48da358b1cc2520ef9/b3f2c207-2fb5-4148-a955-def3653edcbc/_DSC0788.jpg (official photograph)</a:t>
            </a:r>
          </a:p>
          <a:p xmlns:a="http://schemas.openxmlformats.org/drawingml/2006/main">
            <a:r>
              <a:t>- https://images.squarespace-cdn.com/content/v1/6992ed48da358b1cc2520ef9/7a2678a7-3162-44f6-91c7-c7303af75292/Copy+of+L1200483-Edit.jpg (official photograph)</a:t>
            </a:r>
          </a:p>
          <a:p xmlns:a="http://schemas.openxmlformats.org/drawingml/2006/main">
            <a:r>
              <a:t>- https://images.squarespace-cdn.com/content/v1/6992ed48da358b1cc2520ef9/754039d2-51af-4263-b74d-2be666ef68c9/Copy+of+DSCF9468.jpg (official photograph)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40f0476aad43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5b9335e15e4fac" /><Relationship Type="http://schemas.openxmlformats.org/officeDocument/2006/relationships/slideLayout" Target="/ppt/slideLayouts/slideLayout1.xml" Id="R9c292427610a49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292427610a49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635fed66aa4c3d" /><Relationship Type="http://schemas.openxmlformats.org/officeDocument/2006/relationships/image" Target="/ppt/media/image.bin" Id="R281cf6b322644d74" /><Relationship Type="http://schemas.openxmlformats.org/officeDocument/2006/relationships/image" Target="/ppt/media/image2.bin" Id="R476d9586a50c46c5" /><Relationship Type="http://schemas.openxmlformats.org/officeDocument/2006/relationships/image" Target="/ppt/media/image3.bin" Id="Rb36574419afa40be" /><Relationship Type="http://schemas.openxmlformats.org/officeDocument/2006/relationships/notesSlide" Target="/ppt/notesSlides/notesSlide1.xml" Id="Rb7059424094643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f94e78d90e4bc4" /><Relationship Type="http://schemas.openxmlformats.org/officeDocument/2006/relationships/image" Target="/ppt/media/image4.bin" Id="R7c783f20fd73436f" /><Relationship Type="http://schemas.openxmlformats.org/officeDocument/2006/relationships/image" Target="/ppt/media/image5.bin" Id="R94ba6bcb86f147ee" /><Relationship Type="http://schemas.openxmlformats.org/officeDocument/2006/relationships/image" Target="/ppt/media/image6.bin" Id="R8d08252ac2eb4166" /><Relationship Type="http://schemas.openxmlformats.org/officeDocument/2006/relationships/image" Target="/ppt/media/image7.bin" Id="R882b032b762548ef" /><Relationship Type="http://schemas.openxmlformats.org/officeDocument/2006/relationships/image" Target="/ppt/media/image8.bin" Id="R5a2235a97c354dce" /><Relationship Type="http://schemas.openxmlformats.org/officeDocument/2006/relationships/notesSlide" Target="/ppt/notesSlides/notesSlide2.xml" Id="R55791e5d8eab4f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4" name="01 / 02-header">
            <a:extLst xmlns:a="http://schemas.openxmlformats.org/drawingml/2006/main">
              <a:ext uri="{FF2B5EF4-FFF2-40B4-BE49-F238E27FC236}">
                <a16:creationId xmlns:a16="http://schemas.microsoft.com/office/drawing/2014/main" id="{573FAE8B-C121-4887-91FB-15BAF51F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1B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1cf6b322644d74"/>
          <a:stretch xmlns:a="http://schemas.openxmlformats.org/drawingml/2006/main"/>
        </p:blipFill>
        <p:spPr>
          <a:xfrm xmlns:a="http://schemas.openxmlformats.org/drawingml/2006/main">
            <a:off x="732153" y="190500"/>
            <a:ext cx="1412243" cy="733425"/>
          </a:xfrm>
          <a:prstGeom xmlns:a="http://schemas.openxmlformats.org/drawingml/2006/main" prst="rect">
            <a:avLst/>
          </a:prstGeom>
        </p:spPr>
      </p:pic>
      <p:sp>
        <p:nvSpPr>
          <p:cNvPr id="3" name="01 / 02-header-divider">
            <a:extLst xmlns:a="http://schemas.openxmlformats.org/drawingml/2006/main">
              <a:ext uri="{FF2B5EF4-FFF2-40B4-BE49-F238E27FC236}">
                <a16:creationId xmlns:a16="http://schemas.microsoft.com/office/drawing/2014/main" id="{DC0622F2-0BD0-4154-8A46-EAF38D30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28600"/>
            <a:ext cx="9525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6F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01 / 02-header-title">
            <a:extLst xmlns:a="http://schemas.openxmlformats.org/drawingml/2006/main">
              <a:ext uri="{FF2B5EF4-FFF2-40B4-BE49-F238E27FC236}">
                <a16:creationId xmlns:a16="http://schemas.microsoft.com/office/drawing/2014/main" id="{8EB51AFE-ADEF-458D-AF8C-854D6E7E2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670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600" b="0" i="0">
                <a:solidFill>
                  <a:srgbClr val="FBF7EF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3600" b="0" i="0">
                <a:solidFill>
                  <a:srgbClr val="FBF7EF"/>
                </a:solidFill>
                <a:latin typeface="Instrument Serif"/>
                <a:ea typeface="Instrument Serif"/>
                <a:cs typeface="Instrument Serif"/>
              </a:rPr>
              <a:t>Brand Strategy</a:t>
            </a:r>
          </a:p>
        </p:txBody>
      </p:sp>
      <p:sp>
        <p:nvSpPr>
          <p:cNvPr id="5" name="01 / 02-header-strap">
            <a:extLst xmlns:a="http://schemas.openxmlformats.org/drawingml/2006/main">
              <a:ext uri="{FF2B5EF4-FFF2-40B4-BE49-F238E27FC236}">
                <a16:creationId xmlns:a16="http://schemas.microsoft.com/office/drawing/2014/main" id="{3144E714-37F4-40A3-BC48-834CAC10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1475"/>
            <a:ext cx="533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SHAPE THE LIGHT. DEFINE THE MOOD.</a:t>
            </a:r>
          </a:p>
        </p:txBody>
      </p:sp>
      <p:sp>
        <p:nvSpPr>
          <p:cNvPr id="6" name="01 / 02-header-accent">
            <a:extLst xmlns:a="http://schemas.openxmlformats.org/drawingml/2006/main">
              <a:ext uri="{FF2B5EF4-FFF2-40B4-BE49-F238E27FC236}">
                <a16:creationId xmlns:a16="http://schemas.microsoft.com/office/drawing/2014/main" id="{FD417811-DC9C-4C85-B193-572B8B97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19175"/>
            <a:ext cx="15240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TRATEGY CORE-section-title">
            <a:extLst xmlns:a="http://schemas.openxmlformats.org/drawingml/2006/main">
              <a:ext uri="{FF2B5EF4-FFF2-40B4-BE49-F238E27FC236}">
                <a16:creationId xmlns:a16="http://schemas.microsoft.com/office/drawing/2014/main" id="{B0C3F1AA-CA05-4DFA-8D35-093DEB6E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90650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STRATEGY CORE</a:t>
            </a:r>
          </a:p>
        </p:txBody>
      </p:sp>
      <p:sp>
        <p:nvSpPr>
          <p:cNvPr id="8" name="STRATEGY CORE-section-rule">
            <a:extLst xmlns:a="http://schemas.openxmlformats.org/drawingml/2006/main">
              <a:ext uri="{FF2B5EF4-FFF2-40B4-BE49-F238E27FC236}">
                <a16:creationId xmlns:a16="http://schemas.microsoft.com/office/drawing/2014/main" id="{67494E5A-600F-4332-877E-26C687C4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6096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01-Audience-number">
            <a:extLst xmlns:a="http://schemas.openxmlformats.org/drawingml/2006/main">
              <a:ext uri="{FF2B5EF4-FFF2-40B4-BE49-F238E27FC236}">
                <a16:creationId xmlns:a16="http://schemas.microsoft.com/office/drawing/2014/main" id="{09D52F51-8EBC-4234-AA1A-A13D48DC1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621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0" name="01-Audience-label">
            <a:extLst xmlns:a="http://schemas.openxmlformats.org/drawingml/2006/main">
              <a:ext uri="{FF2B5EF4-FFF2-40B4-BE49-F238E27FC236}">
                <a16:creationId xmlns:a16="http://schemas.microsoft.com/office/drawing/2014/main" id="{C00087CC-A5AA-4631-96F5-E525611EE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962150"/>
            <a:ext cx="365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11" name="01-Audience-body">
            <a:extLst xmlns:a="http://schemas.openxmlformats.org/drawingml/2006/main">
              <a:ext uri="{FF2B5EF4-FFF2-40B4-BE49-F238E27FC236}">
                <a16:creationId xmlns:a16="http://schemas.microsoft.com/office/drawing/2014/main" id="{EB9BF0B0-9CF5-4386-9A88-5EDED45EE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47900"/>
            <a:ext cx="400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Design-conscious Singapore homeowners and the designers who shape their spaces.</a:t>
            </a:r>
          </a:p>
        </p:txBody>
      </p:sp>
      <p:sp>
        <p:nvSpPr>
          <p:cNvPr id="12" name="02-Positioning-number">
            <a:extLst xmlns:a="http://schemas.openxmlformats.org/drawingml/2006/main">
              <a:ext uri="{FF2B5EF4-FFF2-40B4-BE49-F238E27FC236}">
                <a16:creationId xmlns:a16="http://schemas.microsoft.com/office/drawing/2014/main" id="{C0BA08D3-CE26-4FE2-B784-25E2B04A4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718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02-Positioning-label">
            <a:extLst xmlns:a="http://schemas.openxmlformats.org/drawingml/2006/main">
              <a:ext uri="{FF2B5EF4-FFF2-40B4-BE49-F238E27FC236}">
                <a16:creationId xmlns:a16="http://schemas.microsoft.com/office/drawing/2014/main" id="{B6116E91-3673-4993-807D-EE8077F3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971800"/>
            <a:ext cx="365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POSITIONING</a:t>
            </a:r>
          </a:p>
        </p:txBody>
      </p:sp>
      <p:sp>
        <p:nvSpPr>
          <p:cNvPr id="14" name="02-Positioning-body">
            <a:extLst xmlns:a="http://schemas.openxmlformats.org/drawingml/2006/main">
              <a:ext uri="{FF2B5EF4-FFF2-40B4-BE49-F238E27FC236}">
                <a16:creationId xmlns:a16="http://schemas.microsoft.com/office/drawing/2014/main" id="{23FD0A0A-2AF2-4B7A-B257-F70077207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57550"/>
            <a:ext cx="400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Design-led window furnishings that curate light, privacy and mood—made and installed locally.</a:t>
            </a:r>
          </a:p>
        </p:txBody>
      </p:sp>
      <p:sp>
        <p:nvSpPr>
          <p:cNvPr id="15" name="03-Brand promise-number">
            <a:extLst xmlns:a="http://schemas.openxmlformats.org/drawingml/2006/main">
              <a:ext uri="{FF2B5EF4-FFF2-40B4-BE49-F238E27FC236}">
                <a16:creationId xmlns:a16="http://schemas.microsoft.com/office/drawing/2014/main" id="{4A4B8479-9D2E-4616-A8BD-73D0AD31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814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03-Brand promise-label">
            <a:extLst xmlns:a="http://schemas.openxmlformats.org/drawingml/2006/main">
              <a:ext uri="{FF2B5EF4-FFF2-40B4-BE49-F238E27FC236}">
                <a16:creationId xmlns:a16="http://schemas.microsoft.com/office/drawing/2014/main" id="{5B124F15-BAA3-4ECE-B5B4-3F0739256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981450"/>
            <a:ext cx="365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BRAND PROMISE</a:t>
            </a:r>
          </a:p>
        </p:txBody>
      </p:sp>
      <p:sp>
        <p:nvSpPr>
          <p:cNvPr id="17" name="03-Brand promise-body">
            <a:extLst xmlns:a="http://schemas.openxmlformats.org/drawingml/2006/main">
              <a:ext uri="{FF2B5EF4-FFF2-40B4-BE49-F238E27FC236}">
                <a16:creationId xmlns:a16="http://schemas.microsoft.com/office/drawing/2014/main" id="{33DA3985-70EF-4417-B88F-F56FBB2C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67200"/>
            <a:ext cx="400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Frame every view beautifully: considered solutions that perform and belong.</a:t>
            </a:r>
          </a:p>
        </p:txBody>
      </p:sp>
      <p:sp>
        <p:nvSpPr>
          <p:cNvPr id="18" name="04-Personality-number">
            <a:extLst xmlns:a="http://schemas.openxmlformats.org/drawingml/2006/main">
              <a:ext uri="{FF2B5EF4-FFF2-40B4-BE49-F238E27FC236}">
                <a16:creationId xmlns:a16="http://schemas.microsoft.com/office/drawing/2014/main" id="{E2C0792B-DB54-4265-A68E-EB4BC9460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9110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9" name="04-Personality-label">
            <a:extLst xmlns:a="http://schemas.openxmlformats.org/drawingml/2006/main">
              <a:ext uri="{FF2B5EF4-FFF2-40B4-BE49-F238E27FC236}">
                <a16:creationId xmlns:a16="http://schemas.microsoft.com/office/drawing/2014/main" id="{E2B2FAC9-06D7-426B-BFC1-0A078FC9E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991100"/>
            <a:ext cx="365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PERSONALITY</a:t>
            </a:r>
          </a:p>
        </p:txBody>
      </p:sp>
      <p:sp>
        <p:nvSpPr>
          <p:cNvPr id="20" name="04-Personality-body">
            <a:extLst xmlns:a="http://schemas.openxmlformats.org/drawingml/2006/main">
              <a:ext uri="{FF2B5EF4-FFF2-40B4-BE49-F238E27FC236}">
                <a16:creationId xmlns:a16="http://schemas.microsoft.com/office/drawing/2014/main" id="{F92021DB-D358-4C49-B156-0140EE8A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76850"/>
            <a:ext cx="400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Calm, warm, design-literate and quietly exacting. Tactile, human and never showy.</a:t>
            </a:r>
          </a:p>
        </p:txBody>
      </p:sp>
      <p:sp>
        <p:nvSpPr>
          <p:cNvPr id="21" name="05-Voice-number">
            <a:extLst xmlns:a="http://schemas.openxmlformats.org/drawingml/2006/main">
              <a:ext uri="{FF2B5EF4-FFF2-40B4-BE49-F238E27FC236}">
                <a16:creationId xmlns:a16="http://schemas.microsoft.com/office/drawing/2014/main" id="{505E91FC-0C39-4AC9-B372-A7396D91D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007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22" name="05-Voice-label">
            <a:extLst xmlns:a="http://schemas.openxmlformats.org/drawingml/2006/main">
              <a:ext uri="{FF2B5EF4-FFF2-40B4-BE49-F238E27FC236}">
                <a16:creationId xmlns:a16="http://schemas.microsoft.com/office/drawing/2014/main" id="{679563F5-3D6C-403F-BA46-0A5D1739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6000750"/>
            <a:ext cx="365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VOICE</a:t>
            </a:r>
          </a:p>
        </p:txBody>
      </p:sp>
      <p:sp>
        <p:nvSpPr>
          <p:cNvPr id="23" name="05-Voice-body">
            <a:extLst xmlns:a="http://schemas.openxmlformats.org/drawingml/2006/main">
              <a:ext uri="{FF2B5EF4-FFF2-40B4-BE49-F238E27FC236}">
                <a16:creationId xmlns:a16="http://schemas.microsoft.com/office/drawing/2014/main" id="{E3BF17F6-A689-48BF-9F01-F6E81C0E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0"/>
            <a:ext cx="4000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Begin with light and lived experience. Land in clear, technical reassurance.</a:t>
            </a:r>
          </a:p>
        </p:txBody>
      </p:sp>
      <p:sp>
        <p:nvSpPr>
          <p:cNvPr id="24" name="MESSAGING + BEHAVIOUR-section-title">
            <a:extLst xmlns:a="http://schemas.openxmlformats.org/drawingml/2006/main">
              <a:ext uri="{FF2B5EF4-FFF2-40B4-BE49-F238E27FC236}">
                <a16:creationId xmlns:a16="http://schemas.microsoft.com/office/drawing/2014/main" id="{B33B516C-A596-4295-8018-62C5904F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390650"/>
            <a:ext cx="3857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MESSAGING + BEHAVIOUR</a:t>
            </a:r>
          </a:p>
        </p:txBody>
      </p:sp>
      <p:sp>
        <p:nvSpPr>
          <p:cNvPr id="25" name="MESSAGING + BEHAVIOUR-section-rule">
            <a:extLst xmlns:a="http://schemas.openxmlformats.org/drawingml/2006/main">
              <a:ext uri="{FF2B5EF4-FFF2-40B4-BE49-F238E27FC236}">
                <a16:creationId xmlns:a16="http://schemas.microsoft.com/office/drawing/2014/main" id="{6A0D1C1E-08DD-4C48-8352-B08959C08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752600"/>
            <a:ext cx="6096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01-Message-number">
            <a:extLst xmlns:a="http://schemas.openxmlformats.org/drawingml/2006/main">
              <a:ext uri="{FF2B5EF4-FFF2-40B4-BE49-F238E27FC236}">
                <a16:creationId xmlns:a16="http://schemas.microsoft.com/office/drawing/2014/main" id="{FF201302-6397-490E-9731-D9C8D79A9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19621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27" name="01-Message-label">
            <a:extLst xmlns:a="http://schemas.openxmlformats.org/drawingml/2006/main">
              <a:ext uri="{FF2B5EF4-FFF2-40B4-BE49-F238E27FC236}">
                <a16:creationId xmlns:a16="http://schemas.microsoft.com/office/drawing/2014/main" id="{CEBF84A7-21F9-4B71-B0E4-8CFF2C3E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1962150"/>
            <a:ext cx="3514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MESSAGE</a:t>
            </a:r>
          </a:p>
        </p:txBody>
      </p:sp>
      <p:sp>
        <p:nvSpPr>
          <p:cNvPr id="28" name="01-Message-body">
            <a:extLst xmlns:a="http://schemas.openxmlformats.org/drawingml/2006/main">
              <a:ext uri="{FF2B5EF4-FFF2-40B4-BE49-F238E27FC236}">
                <a16:creationId xmlns:a16="http://schemas.microsoft.com/office/drawing/2014/main" id="{4162664A-E03B-46C5-90FE-9292831D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247900"/>
            <a:ext cx="3857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Curtains are the finishing touch that defines how a space looks and feels.</a:t>
            </a:r>
          </a:p>
        </p:txBody>
      </p:sp>
      <p:sp>
        <p:nvSpPr>
          <p:cNvPr id="29" name="02-Message-number">
            <a:extLst xmlns:a="http://schemas.openxmlformats.org/drawingml/2006/main">
              <a:ext uri="{FF2B5EF4-FFF2-40B4-BE49-F238E27FC236}">
                <a16:creationId xmlns:a16="http://schemas.microsoft.com/office/drawing/2014/main" id="{92B16675-745F-4B1C-8430-6337F0F2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914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30" name="02-Message-label">
            <a:extLst xmlns:a="http://schemas.openxmlformats.org/drawingml/2006/main">
              <a:ext uri="{FF2B5EF4-FFF2-40B4-BE49-F238E27FC236}">
                <a16:creationId xmlns:a16="http://schemas.microsoft.com/office/drawing/2014/main" id="{8A229702-1292-4435-A1A4-F5B869FA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2914650"/>
            <a:ext cx="3514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MESSAGE</a:t>
            </a:r>
          </a:p>
        </p:txBody>
      </p:sp>
      <p:sp>
        <p:nvSpPr>
          <p:cNvPr id="31" name="02-Message-body">
            <a:extLst xmlns:a="http://schemas.openxmlformats.org/drawingml/2006/main">
              <a:ext uri="{FF2B5EF4-FFF2-40B4-BE49-F238E27FC236}">
                <a16:creationId xmlns:a16="http://schemas.microsoft.com/office/drawing/2014/main" id="{3B5450D8-A40A-42D4-A13B-064AE7C1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200400"/>
            <a:ext cx="385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We guide rather than push, beginning with light, mood, architecture and the way you live.</a:t>
            </a:r>
          </a:p>
        </p:txBody>
      </p:sp>
      <p:sp>
        <p:nvSpPr>
          <p:cNvPr id="32" name="03-Message-number">
            <a:extLst xmlns:a="http://schemas.openxmlformats.org/drawingml/2006/main">
              <a:ext uri="{FF2B5EF4-FFF2-40B4-BE49-F238E27FC236}">
                <a16:creationId xmlns:a16="http://schemas.microsoft.com/office/drawing/2014/main" id="{027706C8-7E5B-4188-ABE6-3A0B42CC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057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33" name="03-Message-label">
            <a:extLst xmlns:a="http://schemas.openxmlformats.org/drawingml/2006/main">
              <a:ext uri="{FF2B5EF4-FFF2-40B4-BE49-F238E27FC236}">
                <a16:creationId xmlns:a16="http://schemas.microsoft.com/office/drawing/2014/main" id="{ABD9B758-3E98-439E-B572-B47A7EE23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4057650"/>
            <a:ext cx="3514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MESSAGE</a:t>
            </a:r>
          </a:p>
        </p:txBody>
      </p:sp>
      <p:sp>
        <p:nvSpPr>
          <p:cNvPr id="34" name="03-Message-body">
            <a:extLst xmlns:a="http://schemas.openxmlformats.org/drawingml/2006/main">
              <a:ext uri="{FF2B5EF4-FFF2-40B4-BE49-F238E27FC236}">
                <a16:creationId xmlns:a16="http://schemas.microsoft.com/office/drawing/2014/main" id="{FBE78A38-5FB3-4A09-8B03-6F8DA655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343400"/>
            <a:ext cx="3857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Consultation, fabrication and installation stay under one roof for end-to-end craft and accountability.</a:t>
            </a:r>
          </a:p>
        </p:txBody>
      </p:sp>
      <p:sp>
        <p:nvSpPr>
          <p:cNvPr id="35" name="04-Visual direction-number">
            <a:extLst xmlns:a="http://schemas.openxmlformats.org/drawingml/2006/main">
              <a:ext uri="{FF2B5EF4-FFF2-40B4-BE49-F238E27FC236}">
                <a16:creationId xmlns:a16="http://schemas.microsoft.com/office/drawing/2014/main" id="{33B067C9-B4B4-4515-B3B2-75C68648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200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36" name="04-Visual direction-label">
            <a:extLst xmlns:a="http://schemas.openxmlformats.org/drawingml/2006/main">
              <a:ext uri="{FF2B5EF4-FFF2-40B4-BE49-F238E27FC236}">
                <a16:creationId xmlns:a16="http://schemas.microsoft.com/office/drawing/2014/main" id="{6D350DBB-3F96-4B2F-A4B9-8A24ABA2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5200650"/>
            <a:ext cx="3514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37" name="04-Visual direction-body">
            <a:extLst xmlns:a="http://schemas.openxmlformats.org/drawingml/2006/main">
              <a:ext uri="{FF2B5EF4-FFF2-40B4-BE49-F238E27FC236}">
                <a16:creationId xmlns:a16="http://schemas.microsoft.com/office/drawing/2014/main" id="{0E2FC845-CF6F-46A7-B704-A0E5ACD7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486400"/>
            <a:ext cx="38576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Warm interiors, directional light, tactile detail, dark anchors and a restrained coral signal.</a:t>
            </a:r>
          </a:p>
        </p:txBody>
      </p:sp>
      <p:sp>
        <p:nvSpPr>
          <p:cNvPr id="38" name="05-Guardrails-number">
            <a:extLst xmlns:a="http://schemas.openxmlformats.org/drawingml/2006/main">
              <a:ext uri="{FF2B5EF4-FFF2-40B4-BE49-F238E27FC236}">
                <a16:creationId xmlns:a16="http://schemas.microsoft.com/office/drawing/2014/main" id="{50C3156D-466A-4A40-A697-3D4617AF6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6343650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39" name="05-Guardrails-label">
            <a:extLst xmlns:a="http://schemas.openxmlformats.org/drawingml/2006/main">
              <a:ext uri="{FF2B5EF4-FFF2-40B4-BE49-F238E27FC236}">
                <a16:creationId xmlns:a16="http://schemas.microsoft.com/office/drawing/2014/main" id="{0CAA881C-2408-4A04-9750-074671A9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525" y="6343650"/>
            <a:ext cx="3514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GUARDRAILS</a:t>
            </a:r>
          </a:p>
        </p:txBody>
      </p:sp>
      <p:sp>
        <p:nvSpPr>
          <p:cNvPr id="40" name="05-Guardrails-body">
            <a:extLst xmlns:a="http://schemas.openxmlformats.org/drawingml/2006/main">
              <a:ext uri="{FF2B5EF4-FFF2-40B4-BE49-F238E27FC236}">
                <a16:creationId xmlns:a16="http://schemas.microsoft.com/office/drawing/2014/main" id="{71B2E575-6BB6-4ABA-98DB-8984D2803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6629400"/>
            <a:ext cx="38576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Never lead with discounts, become a catalogue, use cold stock, or explain features without a human benefit.</a:t>
            </a:r>
          </a:p>
        </p:txBody>
      </p:sp>
      <p:pic>
        <p:nvPicPr>
          <p:cNvPr id="10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6d9586a50c46c5"/>
          <a:srcRect xmlns:a="http://schemas.openxmlformats.org/drawingml/2006/main" l="1570" t="0" r="157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286875" y="1390650"/>
            <a:ext cx="3810000" cy="2952750"/>
          </a:xfrm>
          <a:prstGeom xmlns:a="http://schemas.openxmlformats.org/drawingml/2006/main" prst="rect">
            <a:avLst/>
          </a:prstGeom>
        </p:spPr>
      </p:pic>
      <p:pic>
        <p:nvPicPr>
          <p:cNvPr id="10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6574419afa40be"/>
          <a:srcRect xmlns:a="http://schemas.openxmlformats.org/drawingml/2006/main" l="15403" t="0" r="1540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211175" y="1390650"/>
            <a:ext cx="1362075" cy="2952750"/>
          </a:xfrm>
          <a:prstGeom xmlns:a="http://schemas.openxmlformats.org/drawingml/2006/main" prst="rect">
            <a:avLst/>
          </a:prstGeom>
        </p:spPr>
      </p:pic>
      <p:sp>
        <p:nvSpPr>
          <p:cNvPr id="43" name="strategy-promise-panel">
            <a:extLst xmlns:a="http://schemas.openxmlformats.org/drawingml/2006/main">
              <a:ext uri="{FF2B5EF4-FFF2-40B4-BE49-F238E27FC236}">
                <a16:creationId xmlns:a16="http://schemas.microsoft.com/office/drawing/2014/main" id="{1B8E8F30-B71E-48D3-9F86-D96E5381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476750"/>
            <a:ext cx="5286375" cy="1200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strategy-promise-label">
            <a:extLst xmlns:a="http://schemas.openxmlformats.org/drawingml/2006/main">
              <a:ext uri="{FF2B5EF4-FFF2-40B4-BE49-F238E27FC236}">
                <a16:creationId xmlns:a16="http://schemas.microsoft.com/office/drawing/2014/main" id="{0AB84CC3-91C4-4253-A7E9-5D072E3C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686300"/>
            <a:ext cx="209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rPr>
              <a:t>BRAND EXPRESSION</a:t>
            </a:r>
          </a:p>
        </p:txBody>
      </p:sp>
      <p:sp>
        <p:nvSpPr>
          <p:cNvPr id="45" name="strategy-promise-quote">
            <a:extLst xmlns:a="http://schemas.openxmlformats.org/drawingml/2006/main">
              <a:ext uri="{FF2B5EF4-FFF2-40B4-BE49-F238E27FC236}">
                <a16:creationId xmlns:a16="http://schemas.microsoft.com/office/drawing/2014/main" id="{B4332082-4A77-41A3-8E2F-F06E249D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000625"/>
            <a:ext cx="4714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625" b="0" i="1">
                <a:solidFill>
                  <a:srgbClr val="FBF7EF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2625" b="0" i="1">
                <a:solidFill>
                  <a:srgbClr val="FBF7EF"/>
                </a:solidFill>
                <a:latin typeface="Instrument Serif"/>
                <a:ea typeface="Instrument Serif"/>
                <a:cs typeface="Instrument Serif"/>
              </a:rPr>
              <a:t>“Frame every view beautifully.”</a:t>
            </a:r>
          </a:p>
        </p:txBody>
      </p:sp>
      <p:sp>
        <p:nvSpPr>
          <p:cNvPr id="46" name="strategy-proof-panel">
            <a:extLst xmlns:a="http://schemas.openxmlformats.org/drawingml/2006/main">
              <a:ext uri="{FF2B5EF4-FFF2-40B4-BE49-F238E27FC236}">
                <a16:creationId xmlns:a16="http://schemas.microsoft.com/office/drawing/2014/main" id="{365DFB72-1BA7-478C-879E-4A4D3DDC5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5810250"/>
            <a:ext cx="5286375" cy="1924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24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strategy-proof-title">
            <a:extLst xmlns:a="http://schemas.openxmlformats.org/drawingml/2006/main">
              <a:ext uri="{FF2B5EF4-FFF2-40B4-BE49-F238E27FC236}">
                <a16:creationId xmlns:a16="http://schemas.microsoft.com/office/drawing/2014/main" id="{DAE704F7-C61E-4F5F-90AC-433DEEF7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6000750"/>
            <a:ext cx="4000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PROOF THROUGH OWNERSHIP</a:t>
            </a:r>
          </a:p>
        </p:txBody>
      </p:sp>
      <p:sp>
        <p:nvSpPr>
          <p:cNvPr id="48" name="strategy-proof-01">
            <a:extLst xmlns:a="http://schemas.openxmlformats.org/drawingml/2006/main">
              <a:ext uri="{FF2B5EF4-FFF2-40B4-BE49-F238E27FC236}">
                <a16:creationId xmlns:a16="http://schemas.microsoft.com/office/drawing/2014/main" id="{431FF2DF-4587-4D54-8F7B-39E639FEE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63912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49" name="strategy-proof-rule-01">
            <a:extLst xmlns:a="http://schemas.openxmlformats.org/drawingml/2006/main">
              <a:ext uri="{FF2B5EF4-FFF2-40B4-BE49-F238E27FC236}">
                <a16:creationId xmlns:a16="http://schemas.microsoft.com/office/drawing/2014/main" id="{E4F9DB99-7FB3-4C45-9A48-5FE8E61F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6705600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strategy-proof-label-01">
            <a:extLst xmlns:a="http://schemas.openxmlformats.org/drawingml/2006/main">
              <a:ext uri="{FF2B5EF4-FFF2-40B4-BE49-F238E27FC236}">
                <a16:creationId xmlns:a16="http://schemas.microsoft.com/office/drawing/2014/main" id="{6C58A5E2-F8FD-4B08-9035-123211D15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68580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rPr>
              <a:t>LOCAL FACTORY</a:t>
            </a:r>
          </a:p>
        </p:txBody>
      </p:sp>
      <p:sp>
        <p:nvSpPr>
          <p:cNvPr id="51" name="strategy-proof-body-01">
            <a:extLst xmlns:a="http://schemas.openxmlformats.org/drawingml/2006/main">
              <a:ext uri="{FF2B5EF4-FFF2-40B4-BE49-F238E27FC236}">
                <a16:creationId xmlns:a16="http://schemas.microsoft.com/office/drawing/2014/main" id="{1F9DEFD7-C567-4674-B40C-459B9B54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7143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F7EE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7EEE0"/>
                </a:solidFill>
                <a:latin typeface="Helvetica Neue"/>
                <a:ea typeface="Helvetica Neue"/>
                <a:cs typeface="Helvetica Neue"/>
              </a:rPr>
              <a:t>Crafted in-house</a:t>
            </a:r>
          </a:p>
        </p:txBody>
      </p:sp>
      <p:sp>
        <p:nvSpPr>
          <p:cNvPr id="52" name="strategy-proof-02">
            <a:extLst xmlns:a="http://schemas.openxmlformats.org/drawingml/2006/main">
              <a:ext uri="{FF2B5EF4-FFF2-40B4-BE49-F238E27FC236}">
                <a16:creationId xmlns:a16="http://schemas.microsoft.com/office/drawing/2014/main" id="{F32146C0-1350-413A-87BD-A2B8E8E79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3912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53" name="strategy-proof-rule-02">
            <a:extLst xmlns:a="http://schemas.openxmlformats.org/drawingml/2006/main">
              <a:ext uri="{FF2B5EF4-FFF2-40B4-BE49-F238E27FC236}">
                <a16:creationId xmlns:a16="http://schemas.microsoft.com/office/drawing/2014/main" id="{39AE0A0C-5D4E-4179-985A-27259B2D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705600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strategy-proof-label-02">
            <a:extLst xmlns:a="http://schemas.openxmlformats.org/drawingml/2006/main">
              <a:ext uri="{FF2B5EF4-FFF2-40B4-BE49-F238E27FC236}">
                <a16:creationId xmlns:a16="http://schemas.microsoft.com/office/drawing/2014/main" id="{08090D32-98CA-43B7-9078-5AFBBF11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8580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rPr>
              <a:t>INSTALL TEAM</a:t>
            </a:r>
          </a:p>
        </p:txBody>
      </p:sp>
      <p:sp>
        <p:nvSpPr>
          <p:cNvPr id="55" name="strategy-proof-body-02">
            <a:extLst xmlns:a="http://schemas.openxmlformats.org/drawingml/2006/main">
              <a:ext uri="{FF2B5EF4-FFF2-40B4-BE49-F238E27FC236}">
                <a16:creationId xmlns:a16="http://schemas.microsoft.com/office/drawing/2014/main" id="{906D6E7B-B4FC-4C52-8408-6CB617053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7143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F7EE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7EEE0"/>
                </a:solidFill>
                <a:latin typeface="Helvetica Neue"/>
                <a:ea typeface="Helvetica Neue"/>
                <a:cs typeface="Helvetica Neue"/>
              </a:rPr>
              <a:t>Delivered precisely</a:t>
            </a:r>
          </a:p>
        </p:txBody>
      </p:sp>
      <p:sp>
        <p:nvSpPr>
          <p:cNvPr id="56" name="strategy-proof-03">
            <a:extLst xmlns:a="http://schemas.openxmlformats.org/drawingml/2006/main">
              <a:ext uri="{FF2B5EF4-FFF2-40B4-BE49-F238E27FC236}">
                <a16:creationId xmlns:a16="http://schemas.microsoft.com/office/drawing/2014/main" id="{49D0C980-E5C8-4486-B039-B4702128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6391275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57" name="strategy-proof-rule-03">
            <a:extLst xmlns:a="http://schemas.openxmlformats.org/drawingml/2006/main">
              <a:ext uri="{FF2B5EF4-FFF2-40B4-BE49-F238E27FC236}">
                <a16:creationId xmlns:a16="http://schemas.microsoft.com/office/drawing/2014/main" id="{BC68E8C6-246A-4A81-8A19-65DD6833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6705600"/>
            <a:ext cx="400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strategy-proof-label-03">
            <a:extLst xmlns:a="http://schemas.openxmlformats.org/drawingml/2006/main">
              <a:ext uri="{FF2B5EF4-FFF2-40B4-BE49-F238E27FC236}">
                <a16:creationId xmlns:a16="http://schemas.microsoft.com/office/drawing/2014/main" id="{9EFA365A-177A-4BD4-B3EC-6C444F54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68580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rPr>
              <a:t>OWN COLLECTIONS</a:t>
            </a:r>
          </a:p>
        </p:txBody>
      </p:sp>
      <p:sp>
        <p:nvSpPr>
          <p:cNvPr id="59" name="strategy-proof-body-03">
            <a:extLst xmlns:a="http://schemas.openxmlformats.org/drawingml/2006/main">
              <a:ext uri="{FF2B5EF4-FFF2-40B4-BE49-F238E27FC236}">
                <a16:creationId xmlns:a16="http://schemas.microsoft.com/office/drawing/2014/main" id="{8A0D416C-0531-4115-AE74-D1274490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7143750"/>
            <a:ext cx="152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 i="0">
                <a:solidFill>
                  <a:srgbClr val="F7EEE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7EEE0"/>
                </a:solidFill>
                <a:latin typeface="Helvetica Neue"/>
                <a:ea typeface="Helvetica Neue"/>
                <a:cs typeface="Helvetica Neue"/>
              </a:rPr>
              <a:t>Lucent · Somn · Diem</a:t>
            </a:r>
          </a:p>
        </p:txBody>
      </p:sp>
      <p:sp>
        <p:nvSpPr>
          <p:cNvPr id="60" name="01 / 02-footer">
            <a:extLst xmlns:a="http://schemas.openxmlformats.org/drawingml/2006/main">
              <a:ext uri="{FF2B5EF4-FFF2-40B4-BE49-F238E27FC236}">
                <a16:creationId xmlns:a16="http://schemas.microsoft.com/office/drawing/2014/main" id="{6BDB57F3-A608-4EA6-841D-A08E9400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20050"/>
            <a:ext cx="15240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1B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01 / 02-footer-accent">
            <a:extLst xmlns:a="http://schemas.openxmlformats.org/drawingml/2006/main">
              <a:ext uri="{FF2B5EF4-FFF2-40B4-BE49-F238E27FC236}">
                <a16:creationId xmlns:a16="http://schemas.microsoft.com/office/drawing/2014/main" id="{22AEEA96-F71D-4B60-AAD2-F2DDCCFA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20050"/>
            <a:ext cx="15240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" name="01 / 02-footer-message">
            <a:extLst xmlns:a="http://schemas.openxmlformats.org/drawingml/2006/main">
              <a:ext uri="{FF2B5EF4-FFF2-40B4-BE49-F238E27FC236}">
                <a16:creationId xmlns:a16="http://schemas.microsoft.com/office/drawing/2014/main" id="{2249141C-33B4-4B88-A559-9289F2B9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201025"/>
            <a:ext cx="1181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rPr>
              <a:t>DESIGN-LED CONSULTATION · CRAFTED IN-HOUSE · INSTALLED WITH PRECISION</a:t>
            </a:r>
          </a:p>
        </p:txBody>
      </p:sp>
      <p:sp>
        <p:nvSpPr>
          <p:cNvPr id="63" name="01 / 02-footer-page">
            <a:extLst xmlns:a="http://schemas.openxmlformats.org/drawingml/2006/main">
              <a:ext uri="{FF2B5EF4-FFF2-40B4-BE49-F238E27FC236}">
                <a16:creationId xmlns:a16="http://schemas.microsoft.com/office/drawing/2014/main" id="{B9BF6EA0-DC07-49AD-8B23-21191EFA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2010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01 / 02</a:t>
            </a:r>
          </a:p>
        </p:txBody>
      </p:sp>
    </p:spTree>
    <p:extLst>
      <p:ext uri="{BB962C8B-B14F-4D97-AF65-F5344CB8AC3E}">
        <p14:creationId xmlns:p14="http://schemas.microsoft.com/office/powerpoint/2010/main" val="19695675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" name="02 / 02-header">
            <a:extLst xmlns:a="http://schemas.openxmlformats.org/drawingml/2006/main">
              <a:ext uri="{FF2B5EF4-FFF2-40B4-BE49-F238E27FC236}">
                <a16:creationId xmlns:a16="http://schemas.microsoft.com/office/drawing/2014/main" id="{A1AA457F-21DA-4251-B46E-D9BD6F65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1B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783f20fd73436f"/>
          <a:stretch xmlns:a="http://schemas.openxmlformats.org/drawingml/2006/main"/>
        </p:blipFill>
        <p:spPr>
          <a:xfrm xmlns:a="http://schemas.openxmlformats.org/drawingml/2006/main">
            <a:off x="732153" y="190500"/>
            <a:ext cx="1412243" cy="733425"/>
          </a:xfrm>
          <a:prstGeom xmlns:a="http://schemas.openxmlformats.org/drawingml/2006/main" prst="rect">
            <a:avLst/>
          </a:prstGeom>
        </p:spPr>
      </p:pic>
      <p:sp>
        <p:nvSpPr>
          <p:cNvPr id="3" name="02 / 02-header-divider">
            <a:extLst xmlns:a="http://schemas.openxmlformats.org/drawingml/2006/main">
              <a:ext uri="{FF2B5EF4-FFF2-40B4-BE49-F238E27FC236}">
                <a16:creationId xmlns:a16="http://schemas.microsoft.com/office/drawing/2014/main" id="{D68E36DE-B642-4EB6-90A3-31279BE7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28600"/>
            <a:ext cx="9525" cy="600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6F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02 / 02-header-title">
            <a:extLst xmlns:a="http://schemas.openxmlformats.org/drawingml/2006/main">
              <a:ext uri="{FF2B5EF4-FFF2-40B4-BE49-F238E27FC236}">
                <a16:creationId xmlns:a16="http://schemas.microsoft.com/office/drawing/2014/main" id="{4EBBDCF0-D524-446E-B0A4-99B668248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670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600" b="0" i="0">
                <a:solidFill>
                  <a:srgbClr val="FBF7EF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3600" b="0" i="0">
                <a:solidFill>
                  <a:srgbClr val="FBF7EF"/>
                </a:solidFill>
                <a:latin typeface="Instrument Serif"/>
                <a:ea typeface="Instrument Serif"/>
                <a:cs typeface="Instrument Serif"/>
              </a:rPr>
              <a:t>Brand Guide</a:t>
            </a:r>
          </a:p>
        </p:txBody>
      </p:sp>
      <p:sp>
        <p:nvSpPr>
          <p:cNvPr id="5" name="02 / 02-header-strap">
            <a:extLst xmlns:a="http://schemas.openxmlformats.org/drawingml/2006/main">
              <a:ext uri="{FF2B5EF4-FFF2-40B4-BE49-F238E27FC236}">
                <a16:creationId xmlns:a16="http://schemas.microsoft.com/office/drawing/2014/main" id="{D3557AE9-D5AE-4131-952B-E92C84573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71475"/>
            <a:ext cx="533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FRAME EVERY VIEW BEAUTIFULLY.</a:t>
            </a:r>
          </a:p>
        </p:txBody>
      </p:sp>
      <p:sp>
        <p:nvSpPr>
          <p:cNvPr id="6" name="02 / 02-header-accent">
            <a:extLst xmlns:a="http://schemas.openxmlformats.org/drawingml/2006/main">
              <a:ext uri="{FF2B5EF4-FFF2-40B4-BE49-F238E27FC236}">
                <a16:creationId xmlns:a16="http://schemas.microsoft.com/office/drawing/2014/main" id="{488C171F-12B1-4774-A930-9D0BEFB7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19175"/>
            <a:ext cx="15240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LOGO SYSTEM-section-title">
            <a:extLst xmlns:a="http://schemas.openxmlformats.org/drawingml/2006/main">
              <a:ext uri="{FF2B5EF4-FFF2-40B4-BE49-F238E27FC236}">
                <a16:creationId xmlns:a16="http://schemas.microsoft.com/office/drawing/2014/main" id="{2BC54D6C-BF41-40E8-BBA5-3152B4C8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628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LOGO SYSTEM</a:t>
            </a:r>
          </a:p>
        </p:txBody>
      </p:sp>
      <p:sp>
        <p:nvSpPr>
          <p:cNvPr id="8" name="LOGO SYSTEM-section-rule">
            <a:extLst xmlns:a="http://schemas.openxmlformats.org/drawingml/2006/main">
              <a:ext uri="{FF2B5EF4-FFF2-40B4-BE49-F238E27FC236}">
                <a16:creationId xmlns:a16="http://schemas.microsoft.com/office/drawing/2014/main" id="{8A0D40B0-90B1-43ED-B038-44CD01870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43075"/>
            <a:ext cx="6096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guide-logo-field">
            <a:extLst xmlns:a="http://schemas.openxmlformats.org/drawingml/2006/main">
              <a:ext uri="{FF2B5EF4-FFF2-40B4-BE49-F238E27FC236}">
                <a16:creationId xmlns:a16="http://schemas.microsoft.com/office/drawing/2014/main" id="{ACD95301-F781-4E12-AB79-E4FD0B33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4019550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1B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ba6bcb86f147ee"/>
          <a:stretch xmlns:a="http://schemas.openxmlformats.org/drawingml/2006/main"/>
        </p:blipFill>
        <p:spPr>
          <a:xfrm xmlns:a="http://schemas.openxmlformats.org/drawingml/2006/main">
            <a:off x="1227600" y="2009775"/>
            <a:ext cx="2897850" cy="1504950"/>
          </a:xfrm>
          <a:prstGeom xmlns:a="http://schemas.openxmlformats.org/drawingml/2006/main" prst="rect">
            <a:avLst/>
          </a:prstGeom>
        </p:spPr>
      </p:pic>
      <p:sp>
        <p:nvSpPr>
          <p:cNvPr id="11" name="guide-primary-mark-label">
            <a:extLst xmlns:a="http://schemas.openxmlformats.org/drawingml/2006/main">
              <a:ext uri="{FF2B5EF4-FFF2-40B4-BE49-F238E27FC236}">
                <a16:creationId xmlns:a16="http://schemas.microsoft.com/office/drawing/2014/main" id="{F066893D-B1F6-4B5C-A737-557B88E6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2667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PRIMARY DIGITAL LOCKUP</a:t>
            </a:r>
          </a:p>
        </p:txBody>
      </p:sp>
      <p:sp>
        <p:nvSpPr>
          <p:cNvPr id="12" name="guide-primary-mark-note">
            <a:extLst xmlns:a="http://schemas.openxmlformats.org/drawingml/2006/main">
              <a:ext uri="{FF2B5EF4-FFF2-40B4-BE49-F238E27FC236}">
                <a16:creationId xmlns:a16="http://schemas.microsoft.com/office/drawing/2014/main" id="{5DD7D883-45A9-44D4-9C8C-C1D15D98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57650"/>
            <a:ext cx="40195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Use the supplied white lockup unchanged on Ink, Umber or sufficiently dark photography.</a:t>
            </a:r>
          </a:p>
        </p:txBody>
      </p:sp>
      <p:sp>
        <p:nvSpPr>
          <p:cNvPr id="13" name="guide-logo-rules-label">
            <a:extLst xmlns:a="http://schemas.openxmlformats.org/drawingml/2006/main">
              <a:ext uri="{FF2B5EF4-FFF2-40B4-BE49-F238E27FC236}">
                <a16:creationId xmlns:a16="http://schemas.microsoft.com/office/drawing/2014/main" id="{29872536-F8BC-47F9-A5E1-1985BDD0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90500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RECOMMENDED CONTROLS</a:t>
            </a:r>
          </a:p>
        </p:txBody>
      </p:sp>
      <p:sp>
        <p:nvSpPr>
          <p:cNvPr id="14" name="guide-logo-rules">
            <a:extLst xmlns:a="http://schemas.openxmlformats.org/drawingml/2006/main">
              <a:ext uri="{FF2B5EF4-FFF2-40B4-BE49-F238E27FC236}">
                <a16:creationId xmlns:a16="http://schemas.microsoft.com/office/drawing/2014/main" id="{5A889C4D-2EB3-4D4A-A915-265B6C71A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247900"/>
            <a:ext cx="2000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CLEAR SPACE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One capital-E height on all sides.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MINIMUM SIZE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160 px screen / 42 mm print.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CONTRAST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Protect the fine outline and coral halo.</a:t>
            </a:r>
          </a:p>
        </p:txBody>
      </p:sp>
      <p:sp>
        <p:nvSpPr>
          <p:cNvPr id="15" name="PHOTOGRAPHY-section-title">
            <a:extLst xmlns:a="http://schemas.openxmlformats.org/drawingml/2006/main">
              <a:ext uri="{FF2B5EF4-FFF2-40B4-BE49-F238E27FC236}">
                <a16:creationId xmlns:a16="http://schemas.microsoft.com/office/drawing/2014/main" id="{A40EDDF7-6D98-4438-8070-B896AC88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14900"/>
            <a:ext cx="6286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PHOTOGRAPHY</a:t>
            </a:r>
          </a:p>
        </p:txBody>
      </p:sp>
      <p:sp>
        <p:nvSpPr>
          <p:cNvPr id="16" name="PHOTOGRAPHY-section-rule">
            <a:extLst xmlns:a="http://schemas.openxmlformats.org/drawingml/2006/main">
              <a:ext uri="{FF2B5EF4-FFF2-40B4-BE49-F238E27FC236}">
                <a16:creationId xmlns:a16="http://schemas.microsoft.com/office/drawing/2014/main" id="{D9F06EB5-5607-495A-BF30-90CCD900A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76850"/>
            <a:ext cx="6096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08252ac2eb4166"/>
          <a:srcRect xmlns:a="http://schemas.openxmlformats.org/drawingml/2006/main" l="0" t="7197" r="0" b="71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" y="5410200"/>
            <a:ext cx="1676400" cy="2152650"/>
          </a:xfrm>
          <a:prstGeom xmlns:a="http://schemas.openxmlformats.org/drawingml/2006/main" prst="rect">
            <a:avLst/>
          </a:prstGeom>
        </p:spPr>
      </p:pic>
      <p:pic>
        <p:nvPicPr>
          <p:cNvPr id="7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2b032b762548ef"/>
          <a:srcRect xmlns:a="http://schemas.openxmlformats.org/drawingml/2006/main" l="0" t="7197" r="0" b="71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457450" y="5410200"/>
            <a:ext cx="1676400" cy="2152650"/>
          </a:xfrm>
          <a:prstGeom xmlns:a="http://schemas.openxmlformats.org/drawingml/2006/main" prst="rect">
            <a:avLst/>
          </a:prstGeom>
        </p:spPr>
      </p:pic>
      <p:pic>
        <p:nvPicPr>
          <p:cNvPr id="7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2235a97c354dce"/>
          <a:srcRect xmlns:a="http://schemas.openxmlformats.org/drawingml/2006/main" l="7986" t="0" r="79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48150" y="5410200"/>
            <a:ext cx="2705100" cy="2152650"/>
          </a:xfrm>
          <a:prstGeom xmlns:a="http://schemas.openxmlformats.org/drawingml/2006/main" prst="rect">
            <a:avLst/>
          </a:prstGeom>
        </p:spPr>
      </p:pic>
      <p:sp>
        <p:nvSpPr>
          <p:cNvPr id="20" name="guide-photo-caption">
            <a:extLst xmlns:a="http://schemas.openxmlformats.org/drawingml/2006/main">
              <a:ext uri="{FF2B5EF4-FFF2-40B4-BE49-F238E27FC236}">
                <a16:creationId xmlns:a16="http://schemas.microsoft.com/office/drawing/2014/main" id="{A415BA30-055D-4120-8613-17E3FE21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677150"/>
            <a:ext cx="628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DIRECTIONAL LIGHT  ·  MATERIAL DETAIL  ·  LIVED-IN SPACES</a:t>
            </a:r>
          </a:p>
        </p:txBody>
      </p:sp>
      <p:sp>
        <p:nvSpPr>
          <p:cNvPr id="21" name="COLOUR SYSTEM-section-title">
            <a:extLst xmlns:a="http://schemas.openxmlformats.org/drawingml/2006/main">
              <a:ext uri="{FF2B5EF4-FFF2-40B4-BE49-F238E27FC236}">
                <a16:creationId xmlns:a16="http://schemas.microsoft.com/office/drawing/2014/main" id="{1CAAB639-96A5-45A3-8A18-116E2C2B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381125"/>
            <a:ext cx="704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COLOUR SYSTEM</a:t>
            </a:r>
          </a:p>
        </p:txBody>
      </p:sp>
      <p:sp>
        <p:nvSpPr>
          <p:cNvPr id="22" name="COLOUR SYSTEM-section-rule">
            <a:extLst xmlns:a="http://schemas.openxmlformats.org/drawingml/2006/main">
              <a:ext uri="{FF2B5EF4-FFF2-40B4-BE49-F238E27FC236}">
                <a16:creationId xmlns:a16="http://schemas.microsoft.com/office/drawing/2014/main" id="{18E205DC-AE1D-46E6-BCC7-3980F1F32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43075"/>
            <a:ext cx="6096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swatch-PORCELAIN">
            <a:extLst xmlns:a="http://schemas.openxmlformats.org/drawingml/2006/main">
              <a:ext uri="{FF2B5EF4-FFF2-40B4-BE49-F238E27FC236}">
                <a16:creationId xmlns:a16="http://schemas.microsoft.com/office/drawing/2014/main" id="{BC736F11-9538-4BF1-B6C9-96339EF1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857375"/>
            <a:ext cx="1295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F7EF"/>
          </a:solidFill>
          <a:ln xmlns:a="http://schemas.openxmlformats.org/drawingml/2006/main" w="9525">
            <a:solidFill>
              <a:srgbClr val="B9AA9D"/>
            </a:solidFill>
            <a:prstDash val="solid"/>
          </a:ln>
        </p:spPr>
      </p:sp>
      <p:sp>
        <p:nvSpPr>
          <p:cNvPr id="24" name="swatch-label-PORCELAIN">
            <a:extLst xmlns:a="http://schemas.openxmlformats.org/drawingml/2006/main">
              <a:ext uri="{FF2B5EF4-FFF2-40B4-BE49-F238E27FC236}">
                <a16:creationId xmlns:a16="http://schemas.microsoft.com/office/drawing/2014/main" id="{2E1E3B90-A07A-424E-9815-622A55FF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705100"/>
            <a:ext cx="1295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PORCELAIN</a:t>
            </a:r>
          </a:p>
        </p:txBody>
      </p:sp>
      <p:sp>
        <p:nvSpPr>
          <p:cNvPr id="25" name="swatch-hex-PORCELAIN">
            <a:extLst xmlns:a="http://schemas.openxmlformats.org/drawingml/2006/main">
              <a:ext uri="{FF2B5EF4-FFF2-40B4-BE49-F238E27FC236}">
                <a16:creationId xmlns:a16="http://schemas.microsoft.com/office/drawing/2014/main" id="{0BE1BFB9-5DF0-4F44-83F6-FD8412D5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43225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#FBF7EF</a:t>
            </a:r>
          </a:p>
        </p:txBody>
      </p:sp>
      <p:sp>
        <p:nvSpPr>
          <p:cNvPr id="26" name="swatch-LINEN">
            <a:extLst xmlns:a="http://schemas.openxmlformats.org/drawingml/2006/main">
              <a:ext uri="{FF2B5EF4-FFF2-40B4-BE49-F238E27FC236}">
                <a16:creationId xmlns:a16="http://schemas.microsoft.com/office/drawing/2014/main" id="{8466E57C-10D9-4227-959E-7BBAAF92F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1857375"/>
            <a:ext cx="1295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E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swatch-label-LINEN">
            <a:extLst xmlns:a="http://schemas.openxmlformats.org/drawingml/2006/main">
              <a:ext uri="{FF2B5EF4-FFF2-40B4-BE49-F238E27FC236}">
                <a16:creationId xmlns:a16="http://schemas.microsoft.com/office/drawing/2014/main" id="{77C90159-11A9-4CB4-A07B-34C15620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705100"/>
            <a:ext cx="1295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LINEN</a:t>
            </a:r>
          </a:p>
        </p:txBody>
      </p:sp>
      <p:sp>
        <p:nvSpPr>
          <p:cNvPr id="28" name="swatch-hex-LINEN">
            <a:extLst xmlns:a="http://schemas.openxmlformats.org/drawingml/2006/main">
              <a:ext uri="{FF2B5EF4-FFF2-40B4-BE49-F238E27FC236}">
                <a16:creationId xmlns:a16="http://schemas.microsoft.com/office/drawing/2014/main" id="{D90D2972-0294-44D9-A909-57FF62F0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943225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#F7EEE0</a:t>
            </a:r>
          </a:p>
        </p:txBody>
      </p:sp>
      <p:sp>
        <p:nvSpPr>
          <p:cNvPr id="29" name="swatch-CORAL">
            <a:extLst xmlns:a="http://schemas.openxmlformats.org/drawingml/2006/main">
              <a:ext uri="{FF2B5EF4-FFF2-40B4-BE49-F238E27FC236}">
                <a16:creationId xmlns:a16="http://schemas.microsoft.com/office/drawing/2014/main" id="{3EDCDE24-5AA9-4AFF-AC81-5700D5AE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1857375"/>
            <a:ext cx="1295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swatch-label-CORAL">
            <a:extLst xmlns:a="http://schemas.openxmlformats.org/drawingml/2006/main">
              <a:ext uri="{FF2B5EF4-FFF2-40B4-BE49-F238E27FC236}">
                <a16:creationId xmlns:a16="http://schemas.microsoft.com/office/drawing/2014/main" id="{EC338ED5-FC2D-415F-A1C5-C3A15D732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705100"/>
            <a:ext cx="1295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CORAL</a:t>
            </a:r>
          </a:p>
        </p:txBody>
      </p:sp>
      <p:sp>
        <p:nvSpPr>
          <p:cNvPr id="31" name="swatch-hex-CORAL">
            <a:extLst xmlns:a="http://schemas.openxmlformats.org/drawingml/2006/main">
              <a:ext uri="{FF2B5EF4-FFF2-40B4-BE49-F238E27FC236}">
                <a16:creationId xmlns:a16="http://schemas.microsoft.com/office/drawing/2014/main" id="{4607E357-E75C-4814-9C5C-0DA19DD4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943225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#F15637</a:t>
            </a:r>
          </a:p>
        </p:txBody>
      </p:sp>
      <p:sp>
        <p:nvSpPr>
          <p:cNvPr id="32" name="swatch-UMBER">
            <a:extLst xmlns:a="http://schemas.openxmlformats.org/drawingml/2006/main">
              <a:ext uri="{FF2B5EF4-FFF2-40B4-BE49-F238E27FC236}">
                <a16:creationId xmlns:a16="http://schemas.microsoft.com/office/drawing/2014/main" id="{C3D8F899-1CF9-48B7-8B9F-2BBD9A88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53850" y="1857375"/>
            <a:ext cx="1295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241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swatch-label-UMBER">
            <a:extLst xmlns:a="http://schemas.openxmlformats.org/drawingml/2006/main">
              <a:ext uri="{FF2B5EF4-FFF2-40B4-BE49-F238E27FC236}">
                <a16:creationId xmlns:a16="http://schemas.microsoft.com/office/drawing/2014/main" id="{3553E051-9DD4-452C-AC19-F748BA5B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53850" y="2705100"/>
            <a:ext cx="1295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UMBER</a:t>
            </a:r>
          </a:p>
        </p:txBody>
      </p:sp>
      <p:sp>
        <p:nvSpPr>
          <p:cNvPr id="34" name="swatch-hex-UMBER">
            <a:extLst xmlns:a="http://schemas.openxmlformats.org/drawingml/2006/main">
              <a:ext uri="{FF2B5EF4-FFF2-40B4-BE49-F238E27FC236}">
                <a16:creationId xmlns:a16="http://schemas.microsoft.com/office/drawing/2014/main" id="{85B67D26-BACC-4116-8B07-CB22527F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53850" y="2943225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#2F241B</a:t>
            </a:r>
          </a:p>
        </p:txBody>
      </p:sp>
      <p:sp>
        <p:nvSpPr>
          <p:cNvPr id="35" name="swatch-INK">
            <a:extLst xmlns:a="http://schemas.openxmlformats.org/drawingml/2006/main">
              <a:ext uri="{FF2B5EF4-FFF2-40B4-BE49-F238E27FC236}">
                <a16:creationId xmlns:a16="http://schemas.microsoft.com/office/drawing/2014/main" id="{94DF0C6F-3642-42EF-8F3D-47C9AD74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1857375"/>
            <a:ext cx="12954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1B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swatch-label-INK">
            <a:extLst xmlns:a="http://schemas.openxmlformats.org/drawingml/2006/main">
              <a:ext uri="{FF2B5EF4-FFF2-40B4-BE49-F238E27FC236}">
                <a16:creationId xmlns:a16="http://schemas.microsoft.com/office/drawing/2014/main" id="{F8EDD403-7693-4980-92E7-3E0DCC983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2705100"/>
            <a:ext cx="1295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INK</a:t>
            </a:r>
          </a:p>
        </p:txBody>
      </p:sp>
      <p:sp>
        <p:nvSpPr>
          <p:cNvPr id="37" name="swatch-hex-INK">
            <a:extLst xmlns:a="http://schemas.openxmlformats.org/drawingml/2006/main">
              <a:ext uri="{FF2B5EF4-FFF2-40B4-BE49-F238E27FC236}">
                <a16:creationId xmlns:a16="http://schemas.microsoft.com/office/drawing/2014/main" id="{289AAC32-C111-40A8-AF4A-FFEBB5BC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2943225"/>
            <a:ext cx="1295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#231B18</a:t>
            </a:r>
          </a:p>
        </p:txBody>
      </p:sp>
      <p:sp>
        <p:nvSpPr>
          <p:cNvPr id="38" name="guide-colour-note">
            <a:extLst xmlns:a="http://schemas.openxmlformats.org/drawingml/2006/main">
              <a:ext uri="{FF2B5EF4-FFF2-40B4-BE49-F238E27FC236}">
                <a16:creationId xmlns:a16="http://schemas.microsoft.com/office/drawing/2014/main" id="{B0CB1625-5B30-48EB-9CE5-8838393D7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38500"/>
            <a:ext cx="704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Coral signals emphasis; Umber and Ink anchor the system; warm neutrals carry the atmosphere.</a:t>
            </a:r>
          </a:p>
        </p:txBody>
      </p:sp>
      <p:sp>
        <p:nvSpPr>
          <p:cNvPr id="39" name="guide-divider-1">
            <a:extLst xmlns:a="http://schemas.openxmlformats.org/drawingml/2006/main">
              <a:ext uri="{FF2B5EF4-FFF2-40B4-BE49-F238E27FC236}">
                <a16:creationId xmlns:a16="http://schemas.microsoft.com/office/drawing/2014/main" id="{C2B34E8D-13FA-4B94-9463-775D1070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638550"/>
            <a:ext cx="704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AA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TYPOGRAPHY-section-title">
            <a:extLst xmlns:a="http://schemas.openxmlformats.org/drawingml/2006/main">
              <a:ext uri="{FF2B5EF4-FFF2-40B4-BE49-F238E27FC236}">
                <a16:creationId xmlns:a16="http://schemas.microsoft.com/office/drawing/2014/main" id="{AEA1B340-DE5F-48DE-A877-798172B0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10000"/>
            <a:ext cx="704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TYPOGRAPHY</a:t>
            </a:r>
          </a:p>
        </p:txBody>
      </p:sp>
      <p:sp>
        <p:nvSpPr>
          <p:cNvPr id="41" name="TYPOGRAPHY-section-rule">
            <a:extLst xmlns:a="http://schemas.openxmlformats.org/drawingml/2006/main">
              <a:ext uri="{FF2B5EF4-FFF2-40B4-BE49-F238E27FC236}">
                <a16:creationId xmlns:a16="http://schemas.microsoft.com/office/drawing/2014/main" id="{7B4E8B0D-F680-4707-B509-64B4199E8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171950"/>
            <a:ext cx="6096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guide-display-specimen">
            <a:extLst xmlns:a="http://schemas.openxmlformats.org/drawingml/2006/main">
              <a:ext uri="{FF2B5EF4-FFF2-40B4-BE49-F238E27FC236}">
                <a16:creationId xmlns:a16="http://schemas.microsoft.com/office/drawing/2014/main" id="{3A27DE7A-11E7-4F54-B351-7CA84215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14825"/>
            <a:ext cx="3381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225" b="0" i="0">
                <a:solidFill>
                  <a:srgbClr val="231B18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3225" b="0" i="0">
                <a:solidFill>
                  <a:srgbClr val="231B18"/>
                </a:solidFill>
                <a:latin typeface="Instrument Serif"/>
                <a:ea typeface="Instrument Serif"/>
                <a:cs typeface="Instrument Serif"/>
              </a:rPr>
              <a:t>Instrument Serif</a:t>
            </a:r>
          </a:p>
        </p:txBody>
      </p:sp>
      <p:sp>
        <p:nvSpPr>
          <p:cNvPr id="43" name="guide-display-role">
            <a:extLst xmlns:a="http://schemas.openxmlformats.org/drawingml/2006/main">
              <a:ext uri="{FF2B5EF4-FFF2-40B4-BE49-F238E27FC236}">
                <a16:creationId xmlns:a16="http://schemas.microsoft.com/office/drawing/2014/main" id="{94FC8110-0C87-404D-B4FF-17D8160A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95850"/>
            <a:ext cx="3381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Display, emotional headlines, signature statements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Regular + Italic</a:t>
            </a:r>
          </a:p>
        </p:txBody>
      </p:sp>
      <p:sp>
        <p:nvSpPr>
          <p:cNvPr id="44" name="guide-body-specimen">
            <a:extLst xmlns:a="http://schemas.openxmlformats.org/drawingml/2006/main">
              <a:ext uri="{FF2B5EF4-FFF2-40B4-BE49-F238E27FC236}">
                <a16:creationId xmlns:a16="http://schemas.microsoft.com/office/drawing/2014/main" id="{33C5C988-83BC-4DBC-B357-50CA1841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37197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7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Helvetica Neue</a:t>
            </a:r>
          </a:p>
        </p:txBody>
      </p:sp>
      <p:sp>
        <p:nvSpPr>
          <p:cNvPr id="45" name="guide-body-role">
            <a:extLst xmlns:a="http://schemas.openxmlformats.org/drawingml/2006/main">
              <a:ext uri="{FF2B5EF4-FFF2-40B4-BE49-F238E27FC236}">
                <a16:creationId xmlns:a16="http://schemas.microsoft.com/office/drawing/2014/main" id="{9FC3948A-E86E-433F-955D-E4A46E92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4895850"/>
            <a:ext cx="342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Navigation, labels, body copy and technical information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Regular + Bold</a:t>
            </a:r>
          </a:p>
        </p:txBody>
      </p:sp>
      <p:sp>
        <p:nvSpPr>
          <p:cNvPr id="46" name="guide-divider-2">
            <a:extLst xmlns:a="http://schemas.openxmlformats.org/drawingml/2006/main">
              <a:ext uri="{FF2B5EF4-FFF2-40B4-BE49-F238E27FC236}">
                <a16:creationId xmlns:a16="http://schemas.microsoft.com/office/drawing/2014/main" id="{53375D9E-3E23-4D66-8CA9-07172694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562600"/>
            <a:ext cx="7048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AA9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VERBAL + DESIGN SYSTEM-section-title">
            <a:extLst xmlns:a="http://schemas.openxmlformats.org/drawingml/2006/main">
              <a:ext uri="{FF2B5EF4-FFF2-40B4-BE49-F238E27FC236}">
                <a16:creationId xmlns:a16="http://schemas.microsoft.com/office/drawing/2014/main" id="{E235E28B-75D9-4929-A58C-74CD714B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753100"/>
            <a:ext cx="704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VERBAL + DESIGN SYSTEM</a:t>
            </a:r>
          </a:p>
        </p:txBody>
      </p:sp>
      <p:sp>
        <p:nvSpPr>
          <p:cNvPr id="48" name="VERBAL + DESIGN SYSTEM-section-rule">
            <a:extLst xmlns:a="http://schemas.openxmlformats.org/drawingml/2006/main">
              <a:ext uri="{FF2B5EF4-FFF2-40B4-BE49-F238E27FC236}">
                <a16:creationId xmlns:a16="http://schemas.microsoft.com/office/drawing/2014/main" id="{C894D598-571E-425A-A5EB-0C9C1AA8E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6115050"/>
            <a:ext cx="6096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guide-voice-thesis">
            <a:extLst xmlns:a="http://schemas.openxmlformats.org/drawingml/2006/main">
              <a:ext uri="{FF2B5EF4-FFF2-40B4-BE49-F238E27FC236}">
                <a16:creationId xmlns:a16="http://schemas.microsoft.com/office/drawing/2014/main" id="{34D26653-2D5D-44F3-87D1-30FF6D0D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6257925"/>
            <a:ext cx="30003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625" b="0" i="1">
                <a:solidFill>
                  <a:srgbClr val="231B18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2625" b="0" i="1">
                <a:solidFill>
                  <a:srgbClr val="231B18"/>
                </a:solidFill>
                <a:latin typeface="Instrument Serif"/>
                <a:ea typeface="Instrument Serif"/>
                <a:cs typeface="Instrument Serif"/>
              </a:rPr>
              <a:t>Lead with feeling.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625" b="0" i="1">
                <a:solidFill>
                  <a:srgbClr val="231B18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2625" b="0" i="1">
                <a:solidFill>
                  <a:srgbClr val="231B18"/>
                </a:solidFill>
                <a:latin typeface="Instrument Serif"/>
                <a:ea typeface="Instrument Serif"/>
                <a:cs typeface="Instrument Serif"/>
              </a:rPr>
              <a:t>Land in function.</a:t>
            </a:r>
          </a:p>
        </p:txBody>
      </p:sp>
      <p:sp>
        <p:nvSpPr>
          <p:cNvPr id="50" name="guide-voice-principles">
            <a:extLst xmlns:a="http://schemas.openxmlformats.org/drawingml/2006/main">
              <a:ext uri="{FF2B5EF4-FFF2-40B4-BE49-F238E27FC236}">
                <a16:creationId xmlns:a16="http://schemas.microsoft.com/office/drawing/2014/main" id="{45A066E3-EC24-437C-8F8B-8A5D74C9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267450"/>
            <a:ext cx="285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8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Warm, never ornate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Expert, never overcomplicated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Specific, never sales-led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Quietly confident, never cold</a:t>
            </a:r>
          </a:p>
        </p:txBody>
      </p:sp>
      <p:sp>
        <p:nvSpPr>
          <p:cNvPr id="51" name="guide-coral-halo">
            <a:extLst xmlns:a="http://schemas.openxmlformats.org/drawingml/2006/main">
              <a:ext uri="{FF2B5EF4-FFF2-40B4-BE49-F238E27FC236}">
                <a16:creationId xmlns:a16="http://schemas.microsoft.com/office/drawing/2014/main" id="{0E6E3156-81D6-4E61-8307-60BF379D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68375" y="6200775"/>
            <a:ext cx="781050" cy="7810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F15637"/>
            </a:solidFill>
            <a:prstDash val="solid"/>
          </a:ln>
        </p:spPr>
      </p:sp>
      <p:sp>
        <p:nvSpPr>
          <p:cNvPr id="52" name="guide-halo-caption">
            <a:extLst xmlns:a="http://schemas.openxmlformats.org/drawingml/2006/main">
              <a:ext uri="{FF2B5EF4-FFF2-40B4-BE49-F238E27FC236}">
                <a16:creationId xmlns:a16="http://schemas.microsoft.com/office/drawing/2014/main" id="{48E26609-872A-4B5A-8770-FDA42E80E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7096125"/>
            <a:ext cx="523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HALO</a:t>
            </a:r>
          </a:p>
        </p:txBody>
      </p:sp>
      <p:sp>
        <p:nvSpPr>
          <p:cNvPr id="53" name="guide-misuse-label">
            <a:extLst xmlns:a="http://schemas.openxmlformats.org/drawingml/2006/main">
              <a:ext uri="{FF2B5EF4-FFF2-40B4-BE49-F238E27FC236}">
                <a16:creationId xmlns:a16="http://schemas.microsoft.com/office/drawing/2014/main" id="{94470462-BF4F-4ACA-919E-1C46103B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429500"/>
            <a:ext cx="1619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MISUSE — NEVER</a:t>
            </a:r>
          </a:p>
        </p:txBody>
      </p:sp>
      <p:sp>
        <p:nvSpPr>
          <p:cNvPr id="54" name="guide-misuse-list">
            <a:extLst xmlns:a="http://schemas.openxmlformats.org/drawingml/2006/main">
              <a:ext uri="{FF2B5EF4-FFF2-40B4-BE49-F238E27FC236}">
                <a16:creationId xmlns:a16="http://schemas.microsoft.com/office/drawing/2014/main" id="{09F4F528-9AC8-4BC3-ABF6-66574219F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7429500"/>
            <a:ext cx="5505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231B18"/>
                </a:solidFill>
                <a:latin typeface="Helvetica Neue"/>
                <a:ea typeface="Helvetica Neue"/>
                <a:cs typeface="Helvetica Neue"/>
              </a:rPr>
              <a:t>Stretch  ·  recolour  ·  detach the halo  ·  add effects  ·  use on low contrast</a:t>
            </a:r>
          </a:p>
        </p:txBody>
      </p:sp>
      <p:sp>
        <p:nvSpPr>
          <p:cNvPr id="55" name="guide-working-note">
            <a:extLst xmlns:a="http://schemas.openxmlformats.org/drawingml/2006/main">
              <a:ext uri="{FF2B5EF4-FFF2-40B4-BE49-F238E27FC236}">
                <a16:creationId xmlns:a16="http://schemas.microsoft.com/office/drawing/2014/main" id="{00C70C18-1DD5-4641-9C3D-2B1753005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7743825"/>
            <a:ext cx="7048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0">
                <a:solidFill>
                  <a:srgbClr val="7D6F66"/>
                </a:solidFill>
                <a:latin typeface="Helvetica Neue"/>
                <a:ea typeface="Helvetica Neue"/>
                <a:cs typeface="Helvetica Neue"/>
              </a:rPr>
              <a:t>Working system derived from the live public brand · 02 September 2026</a:t>
            </a:r>
          </a:p>
        </p:txBody>
      </p:sp>
      <p:sp>
        <p:nvSpPr>
          <p:cNvPr id="56" name="02 / 02-footer">
            <a:extLst xmlns:a="http://schemas.openxmlformats.org/drawingml/2006/main">
              <a:ext uri="{FF2B5EF4-FFF2-40B4-BE49-F238E27FC236}">
                <a16:creationId xmlns:a16="http://schemas.microsoft.com/office/drawing/2014/main" id="{4664D45D-2C2A-44FF-A978-ED490F8E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20050"/>
            <a:ext cx="152400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1B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02 / 02-footer-accent">
            <a:extLst xmlns:a="http://schemas.openxmlformats.org/drawingml/2006/main">
              <a:ext uri="{FF2B5EF4-FFF2-40B4-BE49-F238E27FC236}">
                <a16:creationId xmlns:a16="http://schemas.microsoft.com/office/drawing/2014/main" id="{57B79638-82A6-4622-BBAF-C8CD0DB2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020050"/>
            <a:ext cx="15240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56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" name="02 / 02-footer-message">
            <a:extLst xmlns:a="http://schemas.openxmlformats.org/drawingml/2006/main">
              <a:ext uri="{FF2B5EF4-FFF2-40B4-BE49-F238E27FC236}">
                <a16:creationId xmlns:a16="http://schemas.microsoft.com/office/drawing/2014/main" id="{0AAE75A5-A07D-447B-ACBE-DB8FECD0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201025"/>
            <a:ext cx="1181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FBF7EF"/>
                </a:solidFill>
                <a:latin typeface="Helvetica Neue"/>
                <a:ea typeface="Helvetica Neue"/>
                <a:cs typeface="Helvetica Neue"/>
              </a:rPr>
              <a:t>WARM EDITORIAL RESTRAINT · TACTILE DETAIL · LIGHT AS THE ORGANISING IDEA</a:t>
            </a:r>
          </a:p>
        </p:txBody>
      </p:sp>
      <p:sp>
        <p:nvSpPr>
          <p:cNvPr id="59" name="02 / 02-footer-page">
            <a:extLst xmlns:a="http://schemas.openxmlformats.org/drawingml/2006/main">
              <a:ext uri="{FF2B5EF4-FFF2-40B4-BE49-F238E27FC236}">
                <a16:creationId xmlns:a16="http://schemas.microsoft.com/office/drawing/2014/main" id="{575E61AB-60AA-4236-868A-21105D8D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201025"/>
            <a:ext cx="114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2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F15637"/>
                </a:solidFill>
                <a:latin typeface="Helvetica Neue"/>
                <a:ea typeface="Helvetica Neue"/>
                <a:cs typeface="Helvetica Neue"/>
              </a:rPr>
              <a:t>02 / 02</a:t>
            </a:r>
          </a:p>
        </p:txBody>
      </p:sp>
    </p:spTree>
    <p:extLst>
      <p:ext uri="{BB962C8B-B14F-4D97-AF65-F5344CB8AC3E}">
        <p14:creationId xmlns:p14="http://schemas.microsoft.com/office/powerpoint/2010/main" val="10515272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2026-09-02T05:29:59.9800000Z</dcterms:created>
  <dcterms:modified xsi:type="dcterms:W3CDTF">2026-09-02T05:29:59.9800000Z</dcterms:modified>
</coreProperties>
</file>