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Lst>
  <p:notesMasterIdLst>
    <p:notesMasterId r:id="rId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Everyday Curtains — Brand Strategy one-pager. Layout matches the Firefish one-page system: charcoal masthead, two text columns, right-hand proof panel, charcoal footer.
[Sources]
- everydaycurtains.com homepage: hero copy, What Sets Us Apart, testimonials, design partners, press features.
- Tatler Asia, Everyday Curtains' Ken Lim on how window furnishing truly completes a home: founding story, Diem / Lucent / Somn collection definitions, collaborations.
- The Best Singapore review: 10,000+ properties furnished, 5-star Google and Facebook ratings.
- everydaycurtains.com/faq: showroom hours, consultation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Everyday Curtains — one-page Brand Guide: wordmark suite, backgrounds, misuse, colour system, typography and design elements.
NOTE: The wordmark shown here is a typographic setting in Lora, built as a stand-in because the official logo file (a white PNG hosted on Squarespace CDN) could not be downloaded in this session. Replace the text wordmarks with the supplied logo artwork before client use; the layout boxes are sized for a horizontal lockup.
Colour values are derived from the site's white / linen / charcoal palette; CMYK and Pantone are nearest matches.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77240"/>
          </a:xfrm>
          <a:prstGeom prst="rect">
            <a:avLst/>
          </a:prstGeom>
          <a:solidFill>
            <a:srgbClr val="1F1E1C"/>
          </a:solidFill>
          <a:ln w="12700">
            <a:solidFill>
              <a:srgbClr val="1F1E1C"/>
            </a:solidFill>
            <a:prstDash val="solid"/>
          </a:ln>
        </p:spPr>
      </p:sp>
      <p:sp>
        <p:nvSpPr>
          <p:cNvPr id="3" name="Text 1"/>
          <p:cNvSpPr txBox="1"/>
          <p:nvPr/>
        </p:nvSpPr>
        <p:spPr>
          <a:xfrm>
            <a:off x="502920" y="182880"/>
            <a:ext cx="2377440" cy="431800"/>
          </a:xfrm>
          <a:prstGeom prst="rect">
            <a:avLst/>
          </a:prstGeom>
          <a:noFill/>
          <a:ln/>
        </p:spPr>
        <p:txBody>
          <a:bodyPr wrap="square" lIns="0" tIns="0" rIns="0" bIns="0" rtlCol="0" anchor="ctr"/>
          <a:lstStyle/>
          <a:p>
            <a:pPr algn="ctr" indent="0" marL="0">
              <a:buNone/>
            </a:pPr>
            <a:r>
              <a:rPr lang="en-US" sz="1700" i="1" dirty="0">
                <a:solidFill>
                  <a:srgbClr val="FFFFFF"/>
                </a:solidFill>
                <a:latin typeface="Lora" pitchFamily="34" charset="0"/>
                <a:ea typeface="Lora" pitchFamily="34" charset="-122"/>
                <a:cs typeface="Lora" pitchFamily="34" charset="-120"/>
              </a:rPr>
              <a:t>everyday</a:t>
            </a:r>
            <a:pPr algn="ctr" indent="0" marL="0">
              <a:buNone/>
            </a:pPr>
            <a:r>
              <a:rPr lang="en-US" sz="1700" spc="100" kern="0" dirty="0">
                <a:solidFill>
                  <a:srgbClr val="FFFFFF"/>
                </a:solidFill>
                <a:latin typeface="Lora" pitchFamily="34" charset="0"/>
                <a:ea typeface="Lora" pitchFamily="34" charset="-122"/>
                <a:cs typeface="Lora" pitchFamily="34" charset="-120"/>
              </a:rPr>
              <a:t> curtains</a:t>
            </a:r>
            <a:endParaRPr lang="en-US" sz="1700" dirty="0"/>
          </a:p>
        </p:txBody>
      </p:sp>
      <p:sp>
        <p:nvSpPr>
          <p:cNvPr id="4" name="Shape 2"/>
          <p:cNvSpPr/>
          <p:nvPr/>
        </p:nvSpPr>
        <p:spPr>
          <a:xfrm>
            <a:off x="3108960" y="182880"/>
            <a:ext cx="10973" cy="411480"/>
          </a:xfrm>
          <a:prstGeom prst="rect">
            <a:avLst/>
          </a:prstGeom>
          <a:solidFill>
            <a:srgbClr val="5A5750"/>
          </a:solidFill>
          <a:ln w="12700">
            <a:solidFill>
              <a:srgbClr val="5A5750"/>
            </a:solidFill>
            <a:prstDash val="solid"/>
          </a:ln>
        </p:spPr>
      </p:sp>
      <p:sp>
        <p:nvSpPr>
          <p:cNvPr id="5" name="Text 3"/>
          <p:cNvSpPr txBox="1"/>
          <p:nvPr/>
        </p:nvSpPr>
        <p:spPr>
          <a:xfrm>
            <a:off x="3337560" y="182880"/>
            <a:ext cx="3657600" cy="411480"/>
          </a:xfrm>
          <a:prstGeom prst="rect">
            <a:avLst/>
          </a:prstGeom>
          <a:noFill/>
          <a:ln/>
        </p:spPr>
        <p:txBody>
          <a:bodyPr wrap="square" lIns="0" tIns="0" rIns="0" bIns="0" rtlCol="0" anchor="ctr"/>
          <a:lstStyle/>
          <a:p>
            <a:pPr indent="0" marL="0">
              <a:buNone/>
            </a:pPr>
            <a:r>
              <a:rPr lang="en-US" sz="2000" dirty="0">
                <a:solidFill>
                  <a:srgbClr val="FFFFFF"/>
                </a:solidFill>
                <a:latin typeface="Lora" pitchFamily="34" charset="0"/>
                <a:ea typeface="Lora" pitchFamily="34" charset="-122"/>
                <a:cs typeface="Lora" pitchFamily="34" charset="-120"/>
              </a:rPr>
              <a:t>Brand Strategy</a:t>
            </a:r>
            <a:endParaRPr lang="en-US" sz="2000" dirty="0"/>
          </a:p>
        </p:txBody>
      </p:sp>
      <p:sp>
        <p:nvSpPr>
          <p:cNvPr id="6" name="Text 4"/>
          <p:cNvSpPr txBox="1"/>
          <p:nvPr/>
        </p:nvSpPr>
        <p:spPr>
          <a:xfrm>
            <a:off x="7498080" y="182880"/>
            <a:ext cx="4206240" cy="411480"/>
          </a:xfrm>
          <a:prstGeom prst="rect">
            <a:avLst/>
          </a:prstGeom>
          <a:noFill/>
          <a:ln/>
        </p:spPr>
        <p:txBody>
          <a:bodyPr wrap="square" lIns="0" tIns="0" rIns="0" bIns="0" rtlCol="0" anchor="ctr"/>
          <a:lstStyle/>
          <a:p>
            <a:pPr algn="r" indent="0" marL="0">
              <a:buNone/>
            </a:pPr>
            <a:r>
              <a:rPr lang="en-US" sz="750" spc="350" kern="0" dirty="0">
                <a:solidFill>
                  <a:srgbClr val="D6CCBE"/>
                </a:solidFill>
                <a:latin typeface="Arial" pitchFamily="34" charset="0"/>
                <a:ea typeface="Arial" pitchFamily="34" charset="-122"/>
                <a:cs typeface="Arial" pitchFamily="34" charset="-120"/>
              </a:rPr>
              <a:t>SHAPE THE LIGHT.  DEFINE THE MOOD.</a:t>
            </a:r>
            <a:endParaRPr lang="en-US" sz="750" dirty="0"/>
          </a:p>
        </p:txBody>
      </p:sp>
      <p:sp>
        <p:nvSpPr>
          <p:cNvPr id="7" name="Shape 5"/>
          <p:cNvSpPr/>
          <p:nvPr/>
        </p:nvSpPr>
        <p:spPr>
          <a:xfrm>
            <a:off x="0" y="6400800"/>
            <a:ext cx="12191695" cy="457200"/>
          </a:xfrm>
          <a:prstGeom prst="rect">
            <a:avLst/>
          </a:prstGeom>
          <a:solidFill>
            <a:srgbClr val="1F1E1C"/>
          </a:solidFill>
          <a:ln w="12700">
            <a:solidFill>
              <a:srgbClr val="1F1E1C"/>
            </a:solidFill>
            <a:prstDash val="solid"/>
          </a:ln>
        </p:spPr>
      </p:sp>
      <p:sp>
        <p:nvSpPr>
          <p:cNvPr id="8" name="Text 6"/>
          <p:cNvSpPr txBox="1"/>
          <p:nvPr/>
        </p:nvSpPr>
        <p:spPr>
          <a:xfrm>
            <a:off x="502920" y="6400800"/>
            <a:ext cx="8229600" cy="457200"/>
          </a:xfrm>
          <a:prstGeom prst="rect">
            <a:avLst/>
          </a:prstGeom>
          <a:noFill/>
          <a:ln/>
        </p:spPr>
        <p:txBody>
          <a:bodyPr wrap="square" lIns="0" tIns="0" rIns="0" bIns="0" rtlCol="0" anchor="ctr"/>
          <a:lstStyle/>
          <a:p>
            <a:pPr indent="0" marL="0">
              <a:buNone/>
            </a:pPr>
            <a:r>
              <a:rPr lang="en-US" sz="750" b="1" spc="350" kern="0" dirty="0">
                <a:solidFill>
                  <a:srgbClr val="F4F0EA"/>
                </a:solidFill>
                <a:latin typeface="Arial" pitchFamily="34" charset="0"/>
                <a:ea typeface="Arial" pitchFamily="34" charset="-122"/>
                <a:cs typeface="Arial" pitchFamily="34" charset="-120"/>
              </a:rPr>
              <a:t>CONSULT   ·   CURATE   ·   CRAFT   ·   INSTALL   ·   LIVE WITH LIGHT</a:t>
            </a:r>
            <a:endParaRPr lang="en-US" sz="750" dirty="0"/>
          </a:p>
        </p:txBody>
      </p:sp>
      <p:sp>
        <p:nvSpPr>
          <p:cNvPr id="9" name="Shape 7"/>
          <p:cNvSpPr/>
          <p:nvPr/>
        </p:nvSpPr>
        <p:spPr>
          <a:xfrm>
            <a:off x="10195560" y="6400800"/>
            <a:ext cx="1996135" cy="457200"/>
          </a:xfrm>
          <a:prstGeom prst="rect">
            <a:avLst/>
          </a:prstGeom>
          <a:solidFill>
            <a:srgbClr val="A88A5B"/>
          </a:solidFill>
          <a:ln w="12700">
            <a:solidFill>
              <a:srgbClr val="A88A5B"/>
            </a:solidFill>
            <a:prstDash val="solid"/>
          </a:ln>
        </p:spPr>
      </p:sp>
      <p:sp>
        <p:nvSpPr>
          <p:cNvPr id="10" name="Text 8"/>
          <p:cNvSpPr txBox="1"/>
          <p:nvPr/>
        </p:nvSpPr>
        <p:spPr>
          <a:xfrm>
            <a:off x="10378440" y="6400800"/>
            <a:ext cx="1645920" cy="45720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everydaycurtains.com</a:t>
            </a:r>
            <a:endParaRPr lang="en-US" sz="800" dirty="0"/>
          </a:p>
        </p:txBody>
      </p:sp>
      <p:sp>
        <p:nvSpPr>
          <p:cNvPr id="11" name="Text 9"/>
          <p:cNvSpPr txBox="1"/>
          <p:nvPr/>
        </p:nvSpPr>
        <p:spPr>
          <a:xfrm>
            <a:off x="502920" y="1097280"/>
            <a:ext cx="3246120" cy="256032"/>
          </a:xfrm>
          <a:prstGeom prst="rect">
            <a:avLst/>
          </a:prstGeom>
          <a:noFill/>
          <a:ln/>
        </p:spPr>
        <p:txBody>
          <a:bodyPr wrap="square" lIns="0" tIns="0" rIns="0" bIns="0" rtlCol="0" anchor="t"/>
          <a:lstStyle/>
          <a:p>
            <a:pPr indent="0" marL="0">
              <a:buNone/>
            </a:pPr>
            <a:r>
              <a:rPr lang="en-US" sz="1000" b="1" spc="350" kern="0" dirty="0">
                <a:solidFill>
                  <a:srgbClr val="2B2926"/>
                </a:solidFill>
                <a:latin typeface="Arial" pitchFamily="34" charset="0"/>
                <a:ea typeface="Arial" pitchFamily="34" charset="-122"/>
                <a:cs typeface="Arial" pitchFamily="34" charset="-120"/>
              </a:rPr>
              <a:t>STRATEGY CORE</a:t>
            </a:r>
            <a:endParaRPr lang="en-US" sz="1000" dirty="0"/>
          </a:p>
        </p:txBody>
      </p:sp>
      <p:sp>
        <p:nvSpPr>
          <p:cNvPr id="12" name="Text 10"/>
          <p:cNvSpPr txBox="1"/>
          <p:nvPr/>
        </p:nvSpPr>
        <p:spPr>
          <a:xfrm>
            <a:off x="502920" y="1508760"/>
            <a:ext cx="320040" cy="182880"/>
          </a:xfrm>
          <a:prstGeom prst="rect">
            <a:avLst/>
          </a:prstGeom>
          <a:noFill/>
          <a:ln/>
        </p:spPr>
        <p:txBody>
          <a:bodyPr wrap="square" lIns="0" tIns="0" rIns="0" bIns="0" rtlCol="0" anchor="t"/>
          <a:lstStyle/>
          <a:p>
            <a:pPr indent="0" marL="0">
              <a:buNone/>
            </a:pPr>
            <a:r>
              <a:rPr lang="en-US" sz="800" b="1" dirty="0">
                <a:solidFill>
                  <a:srgbClr val="A88A5B"/>
                </a:solidFill>
                <a:latin typeface="Arial" pitchFamily="34" charset="0"/>
                <a:ea typeface="Arial" pitchFamily="34" charset="-122"/>
                <a:cs typeface="Arial" pitchFamily="34" charset="-120"/>
              </a:rPr>
              <a:t>01</a:t>
            </a:r>
            <a:endParaRPr lang="en-US" sz="800" dirty="0"/>
          </a:p>
        </p:txBody>
      </p:sp>
      <p:sp>
        <p:nvSpPr>
          <p:cNvPr id="13" name="Text 11"/>
          <p:cNvSpPr txBox="1"/>
          <p:nvPr/>
        </p:nvSpPr>
        <p:spPr>
          <a:xfrm>
            <a:off x="822960" y="1508760"/>
            <a:ext cx="2926080" cy="182880"/>
          </a:xfrm>
          <a:prstGeom prst="rect">
            <a:avLst/>
          </a:prstGeom>
          <a:noFill/>
          <a:ln/>
        </p:spPr>
        <p:txBody>
          <a:bodyPr wrap="square" lIns="0" tIns="0" rIns="0" bIns="0" rtlCol="0" anchor="t"/>
          <a:lstStyle/>
          <a:p>
            <a:pPr indent="0" marL="0">
              <a:buNone/>
            </a:pPr>
            <a:r>
              <a:rPr lang="en-US" sz="900" b="1" spc="250" kern="0" dirty="0">
                <a:solidFill>
                  <a:srgbClr val="2B2926"/>
                </a:solidFill>
                <a:latin typeface="Arial" pitchFamily="34" charset="0"/>
                <a:ea typeface="Arial" pitchFamily="34" charset="-122"/>
                <a:cs typeface="Arial" pitchFamily="34" charset="-120"/>
              </a:rPr>
              <a:t>AUDIENCE</a:t>
            </a:r>
            <a:endParaRPr lang="en-US" sz="900" dirty="0"/>
          </a:p>
        </p:txBody>
      </p:sp>
      <p:sp>
        <p:nvSpPr>
          <p:cNvPr id="14" name="Text 12"/>
          <p:cNvSpPr txBox="1"/>
          <p:nvPr/>
        </p:nvSpPr>
        <p:spPr>
          <a:xfrm>
            <a:off x="502920" y="1728216"/>
            <a:ext cx="3246120" cy="640080"/>
          </a:xfrm>
          <a:prstGeom prst="rect">
            <a:avLst/>
          </a:prstGeom>
          <a:noFill/>
          <a:ln/>
        </p:spPr>
        <p:txBody>
          <a:bodyPr wrap="square" lIns="0" tIns="0" rIns="0" bIns="0" rtlCol="0" anchor="t"/>
          <a:lstStyle/>
          <a:p>
            <a:pPr indent="0" marL="0">
              <a:lnSpc>
                <a:spcPct val="115000"/>
              </a:lnSpc>
              <a:buNone/>
            </a:pPr>
            <a:r>
              <a:rPr lang="en-US" sz="800" dirty="0">
                <a:solidFill>
                  <a:srgbClr val="4A4640"/>
                </a:solidFill>
                <a:latin typeface="Arial" pitchFamily="34" charset="0"/>
                <a:ea typeface="Arial" pitchFamily="34" charset="-122"/>
                <a:cs typeface="Arial" pitchFamily="34" charset="-120"/>
              </a:rPr>
              <a:t>Singapore homeowners renovating or refreshing a home, and the interior designers and architects who specify for them — people who care how light feels, not just how a window is covered</a:t>
            </a:r>
            <a:endParaRPr lang="en-US" sz="800" dirty="0"/>
          </a:p>
        </p:txBody>
      </p:sp>
      <p:sp>
        <p:nvSpPr>
          <p:cNvPr id="15" name="Text 13"/>
          <p:cNvSpPr txBox="1"/>
          <p:nvPr/>
        </p:nvSpPr>
        <p:spPr>
          <a:xfrm>
            <a:off x="502920" y="2423160"/>
            <a:ext cx="320040" cy="182880"/>
          </a:xfrm>
          <a:prstGeom prst="rect">
            <a:avLst/>
          </a:prstGeom>
          <a:noFill/>
          <a:ln/>
        </p:spPr>
        <p:txBody>
          <a:bodyPr wrap="square" lIns="0" tIns="0" rIns="0" bIns="0" rtlCol="0" anchor="t"/>
          <a:lstStyle/>
          <a:p>
            <a:pPr indent="0" marL="0">
              <a:buNone/>
            </a:pPr>
            <a:r>
              <a:rPr lang="en-US" sz="800" b="1" dirty="0">
                <a:solidFill>
                  <a:srgbClr val="A88A5B"/>
                </a:solidFill>
                <a:latin typeface="Arial" pitchFamily="34" charset="0"/>
                <a:ea typeface="Arial" pitchFamily="34" charset="-122"/>
                <a:cs typeface="Arial" pitchFamily="34" charset="-120"/>
              </a:rPr>
              <a:t>02</a:t>
            </a:r>
            <a:endParaRPr lang="en-US" sz="800" dirty="0"/>
          </a:p>
        </p:txBody>
      </p:sp>
      <p:sp>
        <p:nvSpPr>
          <p:cNvPr id="16" name="Text 14"/>
          <p:cNvSpPr txBox="1"/>
          <p:nvPr/>
        </p:nvSpPr>
        <p:spPr>
          <a:xfrm>
            <a:off x="822960" y="2423160"/>
            <a:ext cx="2926080" cy="182880"/>
          </a:xfrm>
          <a:prstGeom prst="rect">
            <a:avLst/>
          </a:prstGeom>
          <a:noFill/>
          <a:ln/>
        </p:spPr>
        <p:txBody>
          <a:bodyPr wrap="square" lIns="0" tIns="0" rIns="0" bIns="0" rtlCol="0" anchor="t"/>
          <a:lstStyle/>
          <a:p>
            <a:pPr indent="0" marL="0">
              <a:buNone/>
            </a:pPr>
            <a:r>
              <a:rPr lang="en-US" sz="900" b="1" spc="250" kern="0" dirty="0">
                <a:solidFill>
                  <a:srgbClr val="2B2926"/>
                </a:solidFill>
                <a:latin typeface="Arial" pitchFamily="34" charset="0"/>
                <a:ea typeface="Arial" pitchFamily="34" charset="-122"/>
                <a:cs typeface="Arial" pitchFamily="34" charset="-120"/>
              </a:rPr>
              <a:t>POSITIONING</a:t>
            </a:r>
            <a:endParaRPr lang="en-US" sz="900" dirty="0"/>
          </a:p>
        </p:txBody>
      </p:sp>
      <p:sp>
        <p:nvSpPr>
          <p:cNvPr id="17" name="Text 15"/>
          <p:cNvSpPr txBox="1"/>
          <p:nvPr/>
        </p:nvSpPr>
        <p:spPr>
          <a:xfrm>
            <a:off x="502920" y="2642616"/>
            <a:ext cx="3246120" cy="640080"/>
          </a:xfrm>
          <a:prstGeom prst="rect">
            <a:avLst/>
          </a:prstGeom>
          <a:noFill/>
          <a:ln/>
        </p:spPr>
        <p:txBody>
          <a:bodyPr wrap="square" lIns="0" tIns="0" rIns="0" bIns="0" rtlCol="0" anchor="t"/>
          <a:lstStyle/>
          <a:p>
            <a:pPr indent="0" marL="0">
              <a:lnSpc>
                <a:spcPct val="115000"/>
              </a:lnSpc>
              <a:buNone/>
            </a:pPr>
            <a:r>
              <a:rPr lang="en-US" sz="800" dirty="0">
                <a:solidFill>
                  <a:srgbClr val="4A4640"/>
                </a:solidFill>
                <a:latin typeface="Arial" pitchFamily="34" charset="0"/>
                <a:ea typeface="Arial" pitchFamily="34" charset="-122"/>
                <a:cs typeface="Arial" pitchFamily="34" charset="-120"/>
              </a:rPr>
              <a:t>A design-led curtain and blinds consultancy with its own local factory and installation team — the missing middle between cheap and cheerful and opaque premium showrooms</a:t>
            </a:r>
            <a:endParaRPr lang="en-US" sz="800" dirty="0"/>
          </a:p>
        </p:txBody>
      </p:sp>
      <p:sp>
        <p:nvSpPr>
          <p:cNvPr id="18" name="Text 16"/>
          <p:cNvSpPr txBox="1"/>
          <p:nvPr/>
        </p:nvSpPr>
        <p:spPr>
          <a:xfrm>
            <a:off x="502920" y="3337560"/>
            <a:ext cx="320040" cy="182880"/>
          </a:xfrm>
          <a:prstGeom prst="rect">
            <a:avLst/>
          </a:prstGeom>
          <a:noFill/>
          <a:ln/>
        </p:spPr>
        <p:txBody>
          <a:bodyPr wrap="square" lIns="0" tIns="0" rIns="0" bIns="0" rtlCol="0" anchor="t"/>
          <a:lstStyle/>
          <a:p>
            <a:pPr indent="0" marL="0">
              <a:buNone/>
            </a:pPr>
            <a:r>
              <a:rPr lang="en-US" sz="800" b="1" dirty="0">
                <a:solidFill>
                  <a:srgbClr val="A88A5B"/>
                </a:solidFill>
                <a:latin typeface="Arial" pitchFamily="34" charset="0"/>
                <a:ea typeface="Arial" pitchFamily="34" charset="-122"/>
                <a:cs typeface="Arial" pitchFamily="34" charset="-120"/>
              </a:rPr>
              <a:t>03</a:t>
            </a:r>
            <a:endParaRPr lang="en-US" sz="800" dirty="0"/>
          </a:p>
        </p:txBody>
      </p:sp>
      <p:sp>
        <p:nvSpPr>
          <p:cNvPr id="19" name="Text 17"/>
          <p:cNvSpPr txBox="1"/>
          <p:nvPr/>
        </p:nvSpPr>
        <p:spPr>
          <a:xfrm>
            <a:off x="822960" y="3337560"/>
            <a:ext cx="2926080" cy="182880"/>
          </a:xfrm>
          <a:prstGeom prst="rect">
            <a:avLst/>
          </a:prstGeom>
          <a:noFill/>
          <a:ln/>
        </p:spPr>
        <p:txBody>
          <a:bodyPr wrap="square" lIns="0" tIns="0" rIns="0" bIns="0" rtlCol="0" anchor="t"/>
          <a:lstStyle/>
          <a:p>
            <a:pPr indent="0" marL="0">
              <a:buNone/>
            </a:pPr>
            <a:r>
              <a:rPr lang="en-US" sz="900" b="1" spc="250" kern="0" dirty="0">
                <a:solidFill>
                  <a:srgbClr val="2B2926"/>
                </a:solidFill>
                <a:latin typeface="Arial" pitchFamily="34" charset="0"/>
                <a:ea typeface="Arial" pitchFamily="34" charset="-122"/>
                <a:cs typeface="Arial" pitchFamily="34" charset="-120"/>
              </a:rPr>
              <a:t>BRAND PROMISE</a:t>
            </a:r>
            <a:endParaRPr lang="en-US" sz="900" dirty="0"/>
          </a:p>
        </p:txBody>
      </p:sp>
      <p:sp>
        <p:nvSpPr>
          <p:cNvPr id="20" name="Text 18"/>
          <p:cNvSpPr txBox="1"/>
          <p:nvPr/>
        </p:nvSpPr>
        <p:spPr>
          <a:xfrm>
            <a:off x="502920" y="3557016"/>
            <a:ext cx="3246120" cy="640080"/>
          </a:xfrm>
          <a:prstGeom prst="rect">
            <a:avLst/>
          </a:prstGeom>
          <a:noFill/>
          <a:ln/>
        </p:spPr>
        <p:txBody>
          <a:bodyPr wrap="square" lIns="0" tIns="0" rIns="0" bIns="0" rtlCol="0" anchor="t"/>
          <a:lstStyle/>
          <a:p>
            <a:pPr indent="0" marL="0">
              <a:lnSpc>
                <a:spcPct val="115000"/>
              </a:lnSpc>
              <a:buNone/>
            </a:pPr>
            <a:r>
              <a:rPr lang="en-US" sz="800" dirty="0">
                <a:solidFill>
                  <a:srgbClr val="4A4640"/>
                </a:solidFill>
                <a:latin typeface="Arial" pitchFamily="34" charset="0"/>
                <a:ea typeface="Arial" pitchFamily="34" charset="-122"/>
                <a:cs typeface="Arial" pitchFamily="34" charset="-120"/>
              </a:rPr>
              <a:t>Shape the light. Define the mood: curated window furnishings, crafted in-house and installed with precision, designed to feel right every single day</a:t>
            </a:r>
            <a:endParaRPr lang="en-US" sz="800" dirty="0"/>
          </a:p>
        </p:txBody>
      </p:sp>
      <p:sp>
        <p:nvSpPr>
          <p:cNvPr id="21" name="Text 19"/>
          <p:cNvSpPr txBox="1"/>
          <p:nvPr/>
        </p:nvSpPr>
        <p:spPr>
          <a:xfrm>
            <a:off x="502920" y="4251960"/>
            <a:ext cx="320040" cy="182880"/>
          </a:xfrm>
          <a:prstGeom prst="rect">
            <a:avLst/>
          </a:prstGeom>
          <a:noFill/>
          <a:ln/>
        </p:spPr>
        <p:txBody>
          <a:bodyPr wrap="square" lIns="0" tIns="0" rIns="0" bIns="0" rtlCol="0" anchor="t"/>
          <a:lstStyle/>
          <a:p>
            <a:pPr indent="0" marL="0">
              <a:buNone/>
            </a:pPr>
            <a:r>
              <a:rPr lang="en-US" sz="800" b="1" dirty="0">
                <a:solidFill>
                  <a:srgbClr val="A88A5B"/>
                </a:solidFill>
                <a:latin typeface="Arial" pitchFamily="34" charset="0"/>
                <a:ea typeface="Arial" pitchFamily="34" charset="-122"/>
                <a:cs typeface="Arial" pitchFamily="34" charset="-120"/>
              </a:rPr>
              <a:t>04</a:t>
            </a:r>
            <a:endParaRPr lang="en-US" sz="800" dirty="0"/>
          </a:p>
        </p:txBody>
      </p:sp>
      <p:sp>
        <p:nvSpPr>
          <p:cNvPr id="22" name="Text 20"/>
          <p:cNvSpPr txBox="1"/>
          <p:nvPr/>
        </p:nvSpPr>
        <p:spPr>
          <a:xfrm>
            <a:off x="822960" y="4251960"/>
            <a:ext cx="2926080" cy="182880"/>
          </a:xfrm>
          <a:prstGeom prst="rect">
            <a:avLst/>
          </a:prstGeom>
          <a:noFill/>
          <a:ln/>
        </p:spPr>
        <p:txBody>
          <a:bodyPr wrap="square" lIns="0" tIns="0" rIns="0" bIns="0" rtlCol="0" anchor="t"/>
          <a:lstStyle/>
          <a:p>
            <a:pPr indent="0" marL="0">
              <a:buNone/>
            </a:pPr>
            <a:r>
              <a:rPr lang="en-US" sz="900" b="1" spc="250" kern="0" dirty="0">
                <a:solidFill>
                  <a:srgbClr val="2B2926"/>
                </a:solidFill>
                <a:latin typeface="Arial" pitchFamily="34" charset="0"/>
                <a:ea typeface="Arial" pitchFamily="34" charset="-122"/>
                <a:cs typeface="Arial" pitchFamily="34" charset="-120"/>
              </a:rPr>
              <a:t>PERSONALITY</a:t>
            </a:r>
            <a:endParaRPr lang="en-US" sz="900" dirty="0"/>
          </a:p>
        </p:txBody>
      </p:sp>
      <p:sp>
        <p:nvSpPr>
          <p:cNvPr id="23" name="Text 21"/>
          <p:cNvSpPr txBox="1"/>
          <p:nvPr/>
        </p:nvSpPr>
        <p:spPr>
          <a:xfrm>
            <a:off x="502920" y="4471416"/>
            <a:ext cx="3246120" cy="640080"/>
          </a:xfrm>
          <a:prstGeom prst="rect">
            <a:avLst/>
          </a:prstGeom>
          <a:noFill/>
          <a:ln/>
        </p:spPr>
        <p:txBody>
          <a:bodyPr wrap="square" lIns="0" tIns="0" rIns="0" bIns="0" rtlCol="0" anchor="t"/>
          <a:lstStyle/>
          <a:p>
            <a:pPr indent="0" marL="0">
              <a:lnSpc>
                <a:spcPct val="115000"/>
              </a:lnSpc>
              <a:buNone/>
            </a:pPr>
            <a:r>
              <a:rPr lang="en-US" sz="800" dirty="0">
                <a:solidFill>
                  <a:srgbClr val="4A4640"/>
                </a:solidFill>
                <a:latin typeface="Arial" pitchFamily="34" charset="0"/>
                <a:ea typeface="Arial" pitchFamily="34" charset="-122"/>
                <a:cs typeface="Arial" pitchFamily="34" charset="-120"/>
              </a:rPr>
              <a:t>Considered not cluttered; guided not sold; warm not precious; precise not clinical; quietly confident, never showy</a:t>
            </a:r>
            <a:endParaRPr lang="en-US" sz="800" dirty="0"/>
          </a:p>
        </p:txBody>
      </p:sp>
      <p:sp>
        <p:nvSpPr>
          <p:cNvPr id="24" name="Text 22"/>
          <p:cNvSpPr txBox="1"/>
          <p:nvPr/>
        </p:nvSpPr>
        <p:spPr>
          <a:xfrm>
            <a:off x="502920" y="5166360"/>
            <a:ext cx="320040" cy="182880"/>
          </a:xfrm>
          <a:prstGeom prst="rect">
            <a:avLst/>
          </a:prstGeom>
          <a:noFill/>
          <a:ln/>
        </p:spPr>
        <p:txBody>
          <a:bodyPr wrap="square" lIns="0" tIns="0" rIns="0" bIns="0" rtlCol="0" anchor="t"/>
          <a:lstStyle/>
          <a:p>
            <a:pPr indent="0" marL="0">
              <a:buNone/>
            </a:pPr>
            <a:r>
              <a:rPr lang="en-US" sz="800" b="1" dirty="0">
                <a:solidFill>
                  <a:srgbClr val="A88A5B"/>
                </a:solidFill>
                <a:latin typeface="Arial" pitchFamily="34" charset="0"/>
                <a:ea typeface="Arial" pitchFamily="34" charset="-122"/>
                <a:cs typeface="Arial" pitchFamily="34" charset="-120"/>
              </a:rPr>
              <a:t>05</a:t>
            </a:r>
            <a:endParaRPr lang="en-US" sz="800" dirty="0"/>
          </a:p>
        </p:txBody>
      </p:sp>
      <p:sp>
        <p:nvSpPr>
          <p:cNvPr id="25" name="Text 23"/>
          <p:cNvSpPr txBox="1"/>
          <p:nvPr/>
        </p:nvSpPr>
        <p:spPr>
          <a:xfrm>
            <a:off x="822960" y="5166360"/>
            <a:ext cx="2926080" cy="182880"/>
          </a:xfrm>
          <a:prstGeom prst="rect">
            <a:avLst/>
          </a:prstGeom>
          <a:noFill/>
          <a:ln/>
        </p:spPr>
        <p:txBody>
          <a:bodyPr wrap="square" lIns="0" tIns="0" rIns="0" bIns="0" rtlCol="0" anchor="t"/>
          <a:lstStyle/>
          <a:p>
            <a:pPr indent="0" marL="0">
              <a:buNone/>
            </a:pPr>
            <a:r>
              <a:rPr lang="en-US" sz="900" b="1" spc="250" kern="0" dirty="0">
                <a:solidFill>
                  <a:srgbClr val="2B2926"/>
                </a:solidFill>
                <a:latin typeface="Arial" pitchFamily="34" charset="0"/>
                <a:ea typeface="Arial" pitchFamily="34" charset="-122"/>
                <a:cs typeface="Arial" pitchFamily="34" charset="-120"/>
              </a:rPr>
              <a:t>VOICE</a:t>
            </a:r>
            <a:endParaRPr lang="en-US" sz="900" dirty="0"/>
          </a:p>
        </p:txBody>
      </p:sp>
      <p:sp>
        <p:nvSpPr>
          <p:cNvPr id="26" name="Text 24"/>
          <p:cNvSpPr txBox="1"/>
          <p:nvPr/>
        </p:nvSpPr>
        <p:spPr>
          <a:xfrm>
            <a:off x="502920" y="5385816"/>
            <a:ext cx="3246120" cy="640080"/>
          </a:xfrm>
          <a:prstGeom prst="rect">
            <a:avLst/>
          </a:prstGeom>
          <a:noFill/>
          <a:ln/>
        </p:spPr>
        <p:txBody>
          <a:bodyPr wrap="square" lIns="0" tIns="0" rIns="0" bIns="0" rtlCol="0" anchor="t"/>
          <a:lstStyle/>
          <a:p>
            <a:pPr indent="0" marL="0">
              <a:lnSpc>
                <a:spcPct val="115000"/>
              </a:lnSpc>
              <a:buNone/>
            </a:pPr>
            <a:r>
              <a:rPr lang="en-US" sz="800" dirty="0">
                <a:solidFill>
                  <a:srgbClr val="4A4640"/>
                </a:solidFill>
                <a:latin typeface="Arial" pitchFamily="34" charset="0"/>
                <a:ea typeface="Arial" pitchFamily="34" charset="-122"/>
                <a:cs typeface="Arial" pitchFamily="34" charset="-120"/>
              </a:rPr>
              <a:t>Calm, sensory and plain-spoken, in the second person — “Tell us about your home, your light, and how you want it to feel.”</a:t>
            </a:r>
            <a:endParaRPr lang="en-US" sz="800" dirty="0"/>
          </a:p>
        </p:txBody>
      </p:sp>
      <p:sp>
        <p:nvSpPr>
          <p:cNvPr id="27" name="Text 25"/>
          <p:cNvSpPr txBox="1"/>
          <p:nvPr/>
        </p:nvSpPr>
        <p:spPr>
          <a:xfrm>
            <a:off x="4069080" y="1097280"/>
            <a:ext cx="3429000" cy="256032"/>
          </a:xfrm>
          <a:prstGeom prst="rect">
            <a:avLst/>
          </a:prstGeom>
          <a:noFill/>
          <a:ln/>
        </p:spPr>
        <p:txBody>
          <a:bodyPr wrap="square" lIns="0" tIns="0" rIns="0" bIns="0" rtlCol="0" anchor="t"/>
          <a:lstStyle/>
          <a:p>
            <a:pPr indent="0" marL="0">
              <a:buNone/>
            </a:pPr>
            <a:r>
              <a:rPr lang="en-US" sz="1000" b="1" spc="350" kern="0" dirty="0">
                <a:solidFill>
                  <a:srgbClr val="2B2926"/>
                </a:solidFill>
                <a:latin typeface="Arial" pitchFamily="34" charset="0"/>
                <a:ea typeface="Arial" pitchFamily="34" charset="-122"/>
                <a:cs typeface="Arial" pitchFamily="34" charset="-120"/>
              </a:rPr>
              <a:t>MESSAGING + BEHAVIOUR</a:t>
            </a:r>
            <a:endParaRPr lang="en-US" sz="1000" dirty="0"/>
          </a:p>
        </p:txBody>
      </p:sp>
      <p:sp>
        <p:nvSpPr>
          <p:cNvPr id="28" name="Text 26"/>
          <p:cNvSpPr txBox="1"/>
          <p:nvPr/>
        </p:nvSpPr>
        <p:spPr>
          <a:xfrm>
            <a:off x="4069080" y="1508760"/>
            <a:ext cx="320040" cy="182880"/>
          </a:xfrm>
          <a:prstGeom prst="rect">
            <a:avLst/>
          </a:prstGeom>
          <a:noFill/>
          <a:ln/>
        </p:spPr>
        <p:txBody>
          <a:bodyPr wrap="square" lIns="0" tIns="0" rIns="0" bIns="0" rtlCol="0" anchor="t"/>
          <a:lstStyle/>
          <a:p>
            <a:pPr indent="0" marL="0">
              <a:buNone/>
            </a:pPr>
            <a:r>
              <a:rPr lang="en-US" sz="800" b="1" dirty="0">
                <a:solidFill>
                  <a:srgbClr val="A88A5B"/>
                </a:solidFill>
                <a:latin typeface="Arial" pitchFamily="34" charset="0"/>
                <a:ea typeface="Arial" pitchFamily="34" charset="-122"/>
                <a:cs typeface="Arial" pitchFamily="34" charset="-120"/>
              </a:rPr>
              <a:t>01</a:t>
            </a:r>
            <a:endParaRPr lang="en-US" sz="800" dirty="0"/>
          </a:p>
        </p:txBody>
      </p:sp>
      <p:sp>
        <p:nvSpPr>
          <p:cNvPr id="29" name="Text 27"/>
          <p:cNvSpPr txBox="1"/>
          <p:nvPr/>
        </p:nvSpPr>
        <p:spPr>
          <a:xfrm>
            <a:off x="4389120" y="1508760"/>
            <a:ext cx="3108960" cy="182880"/>
          </a:xfrm>
          <a:prstGeom prst="rect">
            <a:avLst/>
          </a:prstGeom>
          <a:noFill/>
          <a:ln/>
        </p:spPr>
        <p:txBody>
          <a:bodyPr wrap="square" lIns="0" tIns="0" rIns="0" bIns="0" rtlCol="0" anchor="t"/>
          <a:lstStyle/>
          <a:p>
            <a:pPr indent="0" marL="0">
              <a:buNone/>
            </a:pPr>
            <a:r>
              <a:rPr lang="en-US" sz="900" b="1" spc="250" kern="0" dirty="0">
                <a:solidFill>
                  <a:srgbClr val="2B2926"/>
                </a:solidFill>
                <a:latin typeface="Arial" pitchFamily="34" charset="0"/>
                <a:ea typeface="Arial" pitchFamily="34" charset="-122"/>
                <a:cs typeface="Arial" pitchFamily="34" charset="-120"/>
              </a:rPr>
              <a:t>MESSAGE</a:t>
            </a:r>
            <a:endParaRPr lang="en-US" sz="900" dirty="0"/>
          </a:p>
        </p:txBody>
      </p:sp>
      <p:sp>
        <p:nvSpPr>
          <p:cNvPr id="30" name="Text 28"/>
          <p:cNvSpPr txBox="1"/>
          <p:nvPr/>
        </p:nvSpPr>
        <p:spPr>
          <a:xfrm>
            <a:off x="4069080" y="1728216"/>
            <a:ext cx="3429000" cy="640080"/>
          </a:xfrm>
          <a:prstGeom prst="rect">
            <a:avLst/>
          </a:prstGeom>
          <a:noFill/>
          <a:ln/>
        </p:spPr>
        <p:txBody>
          <a:bodyPr wrap="square" lIns="0" tIns="0" rIns="0" bIns="0" rtlCol="0" anchor="t"/>
          <a:lstStyle/>
          <a:p>
            <a:pPr indent="0" marL="0">
              <a:lnSpc>
                <a:spcPct val="115000"/>
              </a:lnSpc>
              <a:buNone/>
            </a:pPr>
            <a:r>
              <a:rPr lang="en-US" sz="800" dirty="0">
                <a:solidFill>
                  <a:srgbClr val="4A4640"/>
                </a:solidFill>
                <a:latin typeface="Arial" pitchFamily="34" charset="0"/>
                <a:ea typeface="Arial" pitchFamily="34" charset="-122"/>
                <a:cs typeface="Arial" pitchFamily="34" charset="-120"/>
              </a:rPr>
              <a:t>Curtains are architecture, not an afterthought — they decide how light enters a room and how a home feels through the day</a:t>
            </a:r>
            <a:endParaRPr lang="en-US" sz="800" dirty="0"/>
          </a:p>
        </p:txBody>
      </p:sp>
      <p:sp>
        <p:nvSpPr>
          <p:cNvPr id="31" name="Text 29"/>
          <p:cNvSpPr txBox="1"/>
          <p:nvPr/>
        </p:nvSpPr>
        <p:spPr>
          <a:xfrm>
            <a:off x="4069080" y="2423160"/>
            <a:ext cx="320040" cy="182880"/>
          </a:xfrm>
          <a:prstGeom prst="rect">
            <a:avLst/>
          </a:prstGeom>
          <a:noFill/>
          <a:ln/>
        </p:spPr>
        <p:txBody>
          <a:bodyPr wrap="square" lIns="0" tIns="0" rIns="0" bIns="0" rtlCol="0" anchor="t"/>
          <a:lstStyle/>
          <a:p>
            <a:pPr indent="0" marL="0">
              <a:buNone/>
            </a:pPr>
            <a:r>
              <a:rPr lang="en-US" sz="800" b="1" dirty="0">
                <a:solidFill>
                  <a:srgbClr val="A88A5B"/>
                </a:solidFill>
                <a:latin typeface="Arial" pitchFamily="34" charset="0"/>
                <a:ea typeface="Arial" pitchFamily="34" charset="-122"/>
                <a:cs typeface="Arial" pitchFamily="34" charset="-120"/>
              </a:rPr>
              <a:t>02</a:t>
            </a:r>
            <a:endParaRPr lang="en-US" sz="800" dirty="0"/>
          </a:p>
        </p:txBody>
      </p:sp>
      <p:sp>
        <p:nvSpPr>
          <p:cNvPr id="32" name="Text 30"/>
          <p:cNvSpPr txBox="1"/>
          <p:nvPr/>
        </p:nvSpPr>
        <p:spPr>
          <a:xfrm>
            <a:off x="4389120" y="2423160"/>
            <a:ext cx="3108960" cy="182880"/>
          </a:xfrm>
          <a:prstGeom prst="rect">
            <a:avLst/>
          </a:prstGeom>
          <a:noFill/>
          <a:ln/>
        </p:spPr>
        <p:txBody>
          <a:bodyPr wrap="square" lIns="0" tIns="0" rIns="0" bIns="0" rtlCol="0" anchor="t"/>
          <a:lstStyle/>
          <a:p>
            <a:pPr indent="0" marL="0">
              <a:buNone/>
            </a:pPr>
            <a:r>
              <a:rPr lang="en-US" sz="900" b="1" spc="250" kern="0" dirty="0">
                <a:solidFill>
                  <a:srgbClr val="2B2926"/>
                </a:solidFill>
                <a:latin typeface="Arial" pitchFamily="34" charset="0"/>
                <a:ea typeface="Arial" pitchFamily="34" charset="-122"/>
                <a:cs typeface="Arial" pitchFamily="34" charset="-120"/>
              </a:rPr>
              <a:t>MESSAGE</a:t>
            </a:r>
            <a:endParaRPr lang="en-US" sz="900" dirty="0"/>
          </a:p>
        </p:txBody>
      </p:sp>
      <p:sp>
        <p:nvSpPr>
          <p:cNvPr id="33" name="Text 31"/>
          <p:cNvSpPr txBox="1"/>
          <p:nvPr/>
        </p:nvSpPr>
        <p:spPr>
          <a:xfrm>
            <a:off x="4069080" y="2642616"/>
            <a:ext cx="3429000" cy="640080"/>
          </a:xfrm>
          <a:prstGeom prst="rect">
            <a:avLst/>
          </a:prstGeom>
          <a:noFill/>
          <a:ln/>
        </p:spPr>
        <p:txBody>
          <a:bodyPr wrap="square" lIns="0" tIns="0" rIns="0" bIns="0" rtlCol="0" anchor="t"/>
          <a:lstStyle/>
          <a:p>
            <a:pPr indent="0" marL="0">
              <a:lnSpc>
                <a:spcPct val="115000"/>
              </a:lnSpc>
              <a:buNone/>
            </a:pPr>
            <a:r>
              <a:rPr lang="en-US" sz="800" dirty="0">
                <a:solidFill>
                  <a:srgbClr val="4A4640"/>
                </a:solidFill>
                <a:latin typeface="Arial" pitchFamily="34" charset="0"/>
                <a:ea typeface="Arial" pitchFamily="34" charset="-122"/>
                <a:cs typeface="Arial" pitchFamily="34" charset="-120"/>
              </a:rPr>
              <a:t>Three ways of living with light — Diem™ sheer, Lucent™ balanced, Somn™ blackout — an edited collection, not an overwhelming one</a:t>
            </a:r>
            <a:endParaRPr lang="en-US" sz="800" dirty="0"/>
          </a:p>
        </p:txBody>
      </p:sp>
      <p:sp>
        <p:nvSpPr>
          <p:cNvPr id="34" name="Text 32"/>
          <p:cNvSpPr txBox="1"/>
          <p:nvPr/>
        </p:nvSpPr>
        <p:spPr>
          <a:xfrm>
            <a:off x="4069080" y="3337560"/>
            <a:ext cx="320040" cy="182880"/>
          </a:xfrm>
          <a:prstGeom prst="rect">
            <a:avLst/>
          </a:prstGeom>
          <a:noFill/>
          <a:ln/>
        </p:spPr>
        <p:txBody>
          <a:bodyPr wrap="square" lIns="0" tIns="0" rIns="0" bIns="0" rtlCol="0" anchor="t"/>
          <a:lstStyle/>
          <a:p>
            <a:pPr indent="0" marL="0">
              <a:buNone/>
            </a:pPr>
            <a:r>
              <a:rPr lang="en-US" sz="800" b="1" dirty="0">
                <a:solidFill>
                  <a:srgbClr val="A88A5B"/>
                </a:solidFill>
                <a:latin typeface="Arial" pitchFamily="34" charset="0"/>
                <a:ea typeface="Arial" pitchFamily="34" charset="-122"/>
                <a:cs typeface="Arial" pitchFamily="34" charset="-120"/>
              </a:rPr>
              <a:t>03</a:t>
            </a:r>
            <a:endParaRPr lang="en-US" sz="800" dirty="0"/>
          </a:p>
        </p:txBody>
      </p:sp>
      <p:sp>
        <p:nvSpPr>
          <p:cNvPr id="35" name="Text 33"/>
          <p:cNvSpPr txBox="1"/>
          <p:nvPr/>
        </p:nvSpPr>
        <p:spPr>
          <a:xfrm>
            <a:off x="4389120" y="3337560"/>
            <a:ext cx="3108960" cy="182880"/>
          </a:xfrm>
          <a:prstGeom prst="rect">
            <a:avLst/>
          </a:prstGeom>
          <a:noFill/>
          <a:ln/>
        </p:spPr>
        <p:txBody>
          <a:bodyPr wrap="square" lIns="0" tIns="0" rIns="0" bIns="0" rtlCol="0" anchor="t"/>
          <a:lstStyle/>
          <a:p>
            <a:pPr indent="0" marL="0">
              <a:buNone/>
            </a:pPr>
            <a:r>
              <a:rPr lang="en-US" sz="900" b="1" spc="250" kern="0" dirty="0">
                <a:solidFill>
                  <a:srgbClr val="2B2926"/>
                </a:solidFill>
                <a:latin typeface="Arial" pitchFamily="34" charset="0"/>
                <a:ea typeface="Arial" pitchFamily="34" charset="-122"/>
                <a:cs typeface="Arial" pitchFamily="34" charset="-120"/>
              </a:rPr>
              <a:t>MESSAGE</a:t>
            </a:r>
            <a:endParaRPr lang="en-US" sz="900" dirty="0"/>
          </a:p>
        </p:txBody>
      </p:sp>
      <p:sp>
        <p:nvSpPr>
          <p:cNvPr id="36" name="Text 34"/>
          <p:cNvSpPr txBox="1"/>
          <p:nvPr/>
        </p:nvSpPr>
        <p:spPr>
          <a:xfrm>
            <a:off x="4069080" y="3557016"/>
            <a:ext cx="3429000" cy="640080"/>
          </a:xfrm>
          <a:prstGeom prst="rect">
            <a:avLst/>
          </a:prstGeom>
          <a:noFill/>
          <a:ln/>
        </p:spPr>
        <p:txBody>
          <a:bodyPr wrap="square" lIns="0" tIns="0" rIns="0" bIns="0" rtlCol="0" anchor="t"/>
          <a:lstStyle/>
          <a:p>
            <a:pPr indent="0" marL="0">
              <a:lnSpc>
                <a:spcPct val="115000"/>
              </a:lnSpc>
              <a:buNone/>
            </a:pPr>
            <a:r>
              <a:rPr lang="en-US" sz="800" dirty="0">
                <a:solidFill>
                  <a:srgbClr val="4A4640"/>
                </a:solidFill>
                <a:latin typeface="Arial" pitchFamily="34" charset="0"/>
                <a:ea typeface="Arial" pitchFamily="34" charset="-122"/>
                <a:cs typeface="Arial" pitchFamily="34" charset="-120"/>
              </a:rPr>
              <a:t>One team owns the whole journey: design-led consultation, local fabrication and installation to exacting standards</a:t>
            </a:r>
            <a:endParaRPr lang="en-US" sz="800" dirty="0"/>
          </a:p>
        </p:txBody>
      </p:sp>
      <p:sp>
        <p:nvSpPr>
          <p:cNvPr id="37" name="Text 35"/>
          <p:cNvSpPr txBox="1"/>
          <p:nvPr/>
        </p:nvSpPr>
        <p:spPr>
          <a:xfrm>
            <a:off x="4069080" y="4251960"/>
            <a:ext cx="320040" cy="182880"/>
          </a:xfrm>
          <a:prstGeom prst="rect">
            <a:avLst/>
          </a:prstGeom>
          <a:noFill/>
          <a:ln/>
        </p:spPr>
        <p:txBody>
          <a:bodyPr wrap="square" lIns="0" tIns="0" rIns="0" bIns="0" rtlCol="0" anchor="t"/>
          <a:lstStyle/>
          <a:p>
            <a:pPr indent="0" marL="0">
              <a:buNone/>
            </a:pPr>
            <a:r>
              <a:rPr lang="en-US" sz="800" b="1" dirty="0">
                <a:solidFill>
                  <a:srgbClr val="A88A5B"/>
                </a:solidFill>
                <a:latin typeface="Arial" pitchFamily="34" charset="0"/>
                <a:ea typeface="Arial" pitchFamily="34" charset="-122"/>
                <a:cs typeface="Arial" pitchFamily="34" charset="-120"/>
              </a:rPr>
              <a:t>04</a:t>
            </a:r>
            <a:endParaRPr lang="en-US" sz="800" dirty="0"/>
          </a:p>
        </p:txBody>
      </p:sp>
      <p:sp>
        <p:nvSpPr>
          <p:cNvPr id="38" name="Text 36"/>
          <p:cNvSpPr txBox="1"/>
          <p:nvPr/>
        </p:nvSpPr>
        <p:spPr>
          <a:xfrm>
            <a:off x="4389120" y="4251960"/>
            <a:ext cx="3108960" cy="182880"/>
          </a:xfrm>
          <a:prstGeom prst="rect">
            <a:avLst/>
          </a:prstGeom>
          <a:noFill/>
          <a:ln/>
        </p:spPr>
        <p:txBody>
          <a:bodyPr wrap="square" lIns="0" tIns="0" rIns="0" bIns="0" rtlCol="0" anchor="t"/>
          <a:lstStyle/>
          <a:p>
            <a:pPr indent="0" marL="0">
              <a:buNone/>
            </a:pPr>
            <a:r>
              <a:rPr lang="en-US" sz="900" b="1" spc="250" kern="0" dirty="0">
                <a:solidFill>
                  <a:srgbClr val="2B2926"/>
                </a:solidFill>
                <a:latin typeface="Arial" pitchFamily="34" charset="0"/>
                <a:ea typeface="Arial" pitchFamily="34" charset="-122"/>
                <a:cs typeface="Arial" pitchFamily="34" charset="-120"/>
              </a:rPr>
              <a:t>VISUAL DIRECTION</a:t>
            </a:r>
            <a:endParaRPr lang="en-US" sz="900" dirty="0"/>
          </a:p>
        </p:txBody>
      </p:sp>
      <p:sp>
        <p:nvSpPr>
          <p:cNvPr id="39" name="Text 37"/>
          <p:cNvSpPr txBox="1"/>
          <p:nvPr/>
        </p:nvSpPr>
        <p:spPr>
          <a:xfrm>
            <a:off x="4069080" y="4471416"/>
            <a:ext cx="3429000" cy="640080"/>
          </a:xfrm>
          <a:prstGeom prst="rect">
            <a:avLst/>
          </a:prstGeom>
          <a:noFill/>
          <a:ln/>
        </p:spPr>
        <p:txBody>
          <a:bodyPr wrap="square" lIns="0" tIns="0" rIns="0" bIns="0" rtlCol="0" anchor="t"/>
          <a:lstStyle/>
          <a:p>
            <a:pPr indent="0" marL="0">
              <a:lnSpc>
                <a:spcPct val="115000"/>
              </a:lnSpc>
              <a:buNone/>
            </a:pPr>
            <a:r>
              <a:rPr lang="en-US" sz="800" dirty="0">
                <a:solidFill>
                  <a:srgbClr val="4A4640"/>
                </a:solidFill>
                <a:latin typeface="Arial" pitchFamily="34" charset="0"/>
                <a:ea typeface="Arial" pitchFamily="34" charset="-122"/>
                <a:cs typeface="Arial" pitchFamily="34" charset="-120"/>
              </a:rPr>
              <a:t>Natural daylight photography of real Singapore homes, linen and charcoal neutrals, generous white space, serif display type with quiet uppercase labels</a:t>
            </a:r>
            <a:endParaRPr lang="en-US" sz="800" dirty="0"/>
          </a:p>
        </p:txBody>
      </p:sp>
      <p:sp>
        <p:nvSpPr>
          <p:cNvPr id="40" name="Text 38"/>
          <p:cNvSpPr txBox="1"/>
          <p:nvPr/>
        </p:nvSpPr>
        <p:spPr>
          <a:xfrm>
            <a:off x="4069080" y="5166360"/>
            <a:ext cx="320040" cy="182880"/>
          </a:xfrm>
          <a:prstGeom prst="rect">
            <a:avLst/>
          </a:prstGeom>
          <a:noFill/>
          <a:ln/>
        </p:spPr>
        <p:txBody>
          <a:bodyPr wrap="square" lIns="0" tIns="0" rIns="0" bIns="0" rtlCol="0" anchor="t"/>
          <a:lstStyle/>
          <a:p>
            <a:pPr indent="0" marL="0">
              <a:buNone/>
            </a:pPr>
            <a:r>
              <a:rPr lang="en-US" sz="800" b="1" dirty="0">
                <a:solidFill>
                  <a:srgbClr val="A88A5B"/>
                </a:solidFill>
                <a:latin typeface="Arial" pitchFamily="34" charset="0"/>
                <a:ea typeface="Arial" pitchFamily="34" charset="-122"/>
                <a:cs typeface="Arial" pitchFamily="34" charset="-120"/>
              </a:rPr>
              <a:t>05</a:t>
            </a:r>
            <a:endParaRPr lang="en-US" sz="800" dirty="0"/>
          </a:p>
        </p:txBody>
      </p:sp>
      <p:sp>
        <p:nvSpPr>
          <p:cNvPr id="41" name="Text 39"/>
          <p:cNvSpPr txBox="1"/>
          <p:nvPr/>
        </p:nvSpPr>
        <p:spPr>
          <a:xfrm>
            <a:off x="4389120" y="5166360"/>
            <a:ext cx="3108960" cy="182880"/>
          </a:xfrm>
          <a:prstGeom prst="rect">
            <a:avLst/>
          </a:prstGeom>
          <a:noFill/>
          <a:ln/>
        </p:spPr>
        <p:txBody>
          <a:bodyPr wrap="square" lIns="0" tIns="0" rIns="0" bIns="0" rtlCol="0" anchor="t"/>
          <a:lstStyle/>
          <a:p>
            <a:pPr indent="0" marL="0">
              <a:buNone/>
            </a:pPr>
            <a:r>
              <a:rPr lang="en-US" sz="900" b="1" spc="250" kern="0" dirty="0">
                <a:solidFill>
                  <a:srgbClr val="2B2926"/>
                </a:solidFill>
                <a:latin typeface="Arial" pitchFamily="34" charset="0"/>
                <a:ea typeface="Arial" pitchFamily="34" charset="-122"/>
                <a:cs typeface="Arial" pitchFamily="34" charset="-120"/>
              </a:rPr>
              <a:t>GUARDRAILS</a:t>
            </a:r>
            <a:endParaRPr lang="en-US" sz="900" dirty="0"/>
          </a:p>
        </p:txBody>
      </p:sp>
      <p:sp>
        <p:nvSpPr>
          <p:cNvPr id="42" name="Text 40"/>
          <p:cNvSpPr txBox="1"/>
          <p:nvPr/>
        </p:nvSpPr>
        <p:spPr>
          <a:xfrm>
            <a:off x="4069080" y="5385816"/>
            <a:ext cx="3429000" cy="640080"/>
          </a:xfrm>
          <a:prstGeom prst="rect">
            <a:avLst/>
          </a:prstGeom>
          <a:noFill/>
          <a:ln/>
        </p:spPr>
        <p:txBody>
          <a:bodyPr wrap="square" lIns="0" tIns="0" rIns="0" bIns="0" rtlCol="0" anchor="t"/>
          <a:lstStyle/>
          <a:p>
            <a:pPr indent="0" marL="0">
              <a:lnSpc>
                <a:spcPct val="115000"/>
              </a:lnSpc>
              <a:buNone/>
            </a:pPr>
            <a:r>
              <a:rPr lang="en-US" sz="800" dirty="0">
                <a:solidFill>
                  <a:srgbClr val="4A4640"/>
                </a:solidFill>
                <a:latin typeface="Arial" pitchFamily="34" charset="0"/>
                <a:ea typeface="Arial" pitchFamily="34" charset="-122"/>
                <a:cs typeface="Arial" pitchFamily="34" charset="-120"/>
              </a:rPr>
              <a:t>Never push product over guidance; never let choice overwhelm; never treat curtains as decoration; never adapt at the expense of craft</a:t>
            </a:r>
            <a:endParaRPr lang="en-US" sz="800" dirty="0"/>
          </a:p>
        </p:txBody>
      </p:sp>
      <p:sp>
        <p:nvSpPr>
          <p:cNvPr id="43" name="Shape 41"/>
          <p:cNvSpPr/>
          <p:nvPr/>
        </p:nvSpPr>
        <p:spPr>
          <a:xfrm>
            <a:off x="8001000" y="1097280"/>
            <a:ext cx="3685032" cy="1207008"/>
          </a:xfrm>
          <a:prstGeom prst="rect">
            <a:avLst/>
          </a:prstGeom>
          <a:solidFill>
            <a:srgbClr val="1F1E1C"/>
          </a:solidFill>
          <a:ln w="12700">
            <a:solidFill>
              <a:srgbClr val="1F1E1C"/>
            </a:solidFill>
            <a:prstDash val="solid"/>
          </a:ln>
        </p:spPr>
      </p:sp>
      <p:sp>
        <p:nvSpPr>
          <p:cNvPr id="44" name="Text 42"/>
          <p:cNvSpPr txBox="1"/>
          <p:nvPr/>
        </p:nvSpPr>
        <p:spPr>
          <a:xfrm>
            <a:off x="8229600" y="1280160"/>
            <a:ext cx="3227832" cy="201168"/>
          </a:xfrm>
          <a:prstGeom prst="rect">
            <a:avLst/>
          </a:prstGeom>
          <a:noFill/>
          <a:ln/>
        </p:spPr>
        <p:txBody>
          <a:bodyPr wrap="square" lIns="0" tIns="0" rIns="0" bIns="0" rtlCol="0" anchor="t"/>
          <a:lstStyle/>
          <a:p>
            <a:pPr indent="0" marL="0">
              <a:buNone/>
            </a:pPr>
            <a:r>
              <a:rPr lang="en-US" sz="750" b="1" spc="300" kern="0" dirty="0">
                <a:solidFill>
                  <a:srgbClr val="D6CCBE"/>
                </a:solidFill>
                <a:latin typeface="Arial" pitchFamily="34" charset="0"/>
                <a:ea typeface="Arial" pitchFamily="34" charset="-122"/>
                <a:cs typeface="Arial" pitchFamily="34" charset="-120"/>
              </a:rPr>
              <a:t>THE BELIEF</a:t>
            </a:r>
            <a:endParaRPr lang="en-US" sz="750" dirty="0"/>
          </a:p>
        </p:txBody>
      </p:sp>
      <p:sp>
        <p:nvSpPr>
          <p:cNvPr id="45" name="Text 43"/>
          <p:cNvSpPr txBox="1"/>
          <p:nvPr/>
        </p:nvSpPr>
        <p:spPr>
          <a:xfrm>
            <a:off x="8229600" y="1517904"/>
            <a:ext cx="3227832" cy="685800"/>
          </a:xfrm>
          <a:prstGeom prst="rect">
            <a:avLst/>
          </a:prstGeom>
          <a:noFill/>
          <a:ln/>
        </p:spPr>
        <p:txBody>
          <a:bodyPr wrap="square" lIns="0" tIns="0" rIns="0" bIns="0" rtlCol="0" anchor="t"/>
          <a:lstStyle/>
          <a:p>
            <a:pPr indent="0" marL="0">
              <a:lnSpc>
                <a:spcPct val="110000"/>
              </a:lnSpc>
              <a:buNone/>
            </a:pPr>
            <a:r>
              <a:rPr lang="en-US" sz="1400" dirty="0">
                <a:solidFill>
                  <a:srgbClr val="FFFFFF"/>
                </a:solidFill>
                <a:latin typeface="Lora" pitchFamily="34" charset="0"/>
                <a:ea typeface="Lora" pitchFamily="34" charset="-122"/>
                <a:cs typeface="Lora" pitchFamily="34" charset="-120"/>
              </a:rPr>
              <a:t>Curtains should not be an afterthought, but the finishing touch that defines a space.</a:t>
            </a:r>
            <a:endParaRPr lang="en-US" sz="1400" dirty="0"/>
          </a:p>
        </p:txBody>
      </p:sp>
      <p:sp>
        <p:nvSpPr>
          <p:cNvPr id="46" name="Shape 44"/>
          <p:cNvSpPr/>
          <p:nvPr/>
        </p:nvSpPr>
        <p:spPr>
          <a:xfrm>
            <a:off x="8001000" y="2441448"/>
            <a:ext cx="3685032" cy="1115568"/>
          </a:xfrm>
          <a:prstGeom prst="rect">
            <a:avLst/>
          </a:prstGeom>
          <a:solidFill>
            <a:srgbClr val="F4F0EA"/>
          </a:solidFill>
          <a:ln w="12700">
            <a:solidFill>
              <a:srgbClr val="F4F0EA"/>
            </a:solidFill>
            <a:prstDash val="solid"/>
          </a:ln>
        </p:spPr>
      </p:sp>
      <p:sp>
        <p:nvSpPr>
          <p:cNvPr id="47" name="Text 45"/>
          <p:cNvSpPr txBox="1"/>
          <p:nvPr/>
        </p:nvSpPr>
        <p:spPr>
          <a:xfrm>
            <a:off x="8229600" y="2606040"/>
            <a:ext cx="3227832" cy="201168"/>
          </a:xfrm>
          <a:prstGeom prst="rect">
            <a:avLst/>
          </a:prstGeom>
          <a:noFill/>
          <a:ln/>
        </p:spPr>
        <p:txBody>
          <a:bodyPr wrap="square" lIns="0" tIns="0" rIns="0" bIns="0" rtlCol="0" anchor="t"/>
          <a:lstStyle/>
          <a:p>
            <a:pPr indent="0" marL="0">
              <a:buNone/>
            </a:pPr>
            <a:r>
              <a:rPr lang="en-US" sz="750" b="1" spc="300" kern="0" dirty="0">
                <a:solidFill>
                  <a:srgbClr val="2B2926"/>
                </a:solidFill>
                <a:latin typeface="Arial" pitchFamily="34" charset="0"/>
                <a:ea typeface="Arial" pitchFamily="34" charset="-122"/>
                <a:cs typeface="Arial" pitchFamily="34" charset="-120"/>
              </a:rPr>
              <a:t>THREE COLLECTIONS OF LIGHT</a:t>
            </a:r>
            <a:endParaRPr lang="en-US" sz="750" dirty="0"/>
          </a:p>
        </p:txBody>
      </p:sp>
      <p:sp>
        <p:nvSpPr>
          <p:cNvPr id="48" name="Text 46"/>
          <p:cNvSpPr txBox="1"/>
          <p:nvPr/>
        </p:nvSpPr>
        <p:spPr>
          <a:xfrm>
            <a:off x="8229600" y="2852928"/>
            <a:ext cx="1051560" cy="228600"/>
          </a:xfrm>
          <a:prstGeom prst="rect">
            <a:avLst/>
          </a:prstGeom>
          <a:noFill/>
          <a:ln/>
        </p:spPr>
        <p:txBody>
          <a:bodyPr wrap="square" lIns="0" tIns="0" rIns="0" bIns="0" rtlCol="0" anchor="t"/>
          <a:lstStyle/>
          <a:p>
            <a:pPr indent="0" marL="0">
              <a:buNone/>
            </a:pPr>
            <a:r>
              <a:rPr lang="en-US" sz="1200" dirty="0">
                <a:solidFill>
                  <a:srgbClr val="2B2926"/>
                </a:solidFill>
                <a:latin typeface="Lora" pitchFamily="34" charset="0"/>
                <a:ea typeface="Lora" pitchFamily="34" charset="-122"/>
                <a:cs typeface="Lora" pitchFamily="34" charset="-120"/>
              </a:rPr>
              <a:t>Diem™</a:t>
            </a:r>
            <a:endParaRPr lang="en-US" sz="1200" dirty="0"/>
          </a:p>
        </p:txBody>
      </p:sp>
      <p:sp>
        <p:nvSpPr>
          <p:cNvPr id="49" name="Text 47"/>
          <p:cNvSpPr txBox="1"/>
          <p:nvPr/>
        </p:nvSpPr>
        <p:spPr>
          <a:xfrm>
            <a:off x="8229600" y="3090672"/>
            <a:ext cx="1024128" cy="411480"/>
          </a:xfrm>
          <a:prstGeom prst="rect">
            <a:avLst/>
          </a:prstGeom>
          <a:noFill/>
          <a:ln/>
        </p:spPr>
        <p:txBody>
          <a:bodyPr wrap="square" lIns="0" tIns="0" rIns="0" bIns="0" rtlCol="0" anchor="t"/>
          <a:lstStyle/>
          <a:p>
            <a:pPr indent="0" marL="0">
              <a:lnSpc>
                <a:spcPct val="110000"/>
              </a:lnSpc>
              <a:buNone/>
            </a:pPr>
            <a:r>
              <a:rPr lang="en-US" sz="650" dirty="0">
                <a:solidFill>
                  <a:srgbClr val="4A4640"/>
                </a:solidFill>
                <a:latin typeface="Arial" pitchFamily="34" charset="0"/>
                <a:ea typeface="Arial" pitchFamily="34" charset="-122"/>
                <a:cs typeface="Arial" pitchFamily="34" charset="-120"/>
              </a:rPr>
              <a:t>Sheer, airy weave — filters daylight, keeps the room open</a:t>
            </a:r>
            <a:endParaRPr lang="en-US" sz="650" dirty="0"/>
          </a:p>
        </p:txBody>
      </p:sp>
      <p:sp>
        <p:nvSpPr>
          <p:cNvPr id="50" name="Text 48"/>
          <p:cNvSpPr txBox="1"/>
          <p:nvPr/>
        </p:nvSpPr>
        <p:spPr>
          <a:xfrm>
            <a:off x="9326880" y="2852928"/>
            <a:ext cx="1051560" cy="228600"/>
          </a:xfrm>
          <a:prstGeom prst="rect">
            <a:avLst/>
          </a:prstGeom>
          <a:noFill/>
          <a:ln/>
        </p:spPr>
        <p:txBody>
          <a:bodyPr wrap="square" lIns="0" tIns="0" rIns="0" bIns="0" rtlCol="0" anchor="t"/>
          <a:lstStyle/>
          <a:p>
            <a:pPr indent="0" marL="0">
              <a:buNone/>
            </a:pPr>
            <a:r>
              <a:rPr lang="en-US" sz="1200" dirty="0">
                <a:solidFill>
                  <a:srgbClr val="2B2926"/>
                </a:solidFill>
                <a:latin typeface="Lora" pitchFamily="34" charset="0"/>
                <a:ea typeface="Lora" pitchFamily="34" charset="-122"/>
                <a:cs typeface="Lora" pitchFamily="34" charset="-120"/>
              </a:rPr>
              <a:t>Lucent™</a:t>
            </a:r>
            <a:endParaRPr lang="en-US" sz="1200" dirty="0"/>
          </a:p>
        </p:txBody>
      </p:sp>
      <p:sp>
        <p:nvSpPr>
          <p:cNvPr id="51" name="Text 49"/>
          <p:cNvSpPr txBox="1"/>
          <p:nvPr/>
        </p:nvSpPr>
        <p:spPr>
          <a:xfrm>
            <a:off x="9326880" y="3090672"/>
            <a:ext cx="1024128" cy="411480"/>
          </a:xfrm>
          <a:prstGeom prst="rect">
            <a:avLst/>
          </a:prstGeom>
          <a:noFill/>
          <a:ln/>
        </p:spPr>
        <p:txBody>
          <a:bodyPr wrap="square" lIns="0" tIns="0" rIns="0" bIns="0" rtlCol="0" anchor="t"/>
          <a:lstStyle/>
          <a:p>
            <a:pPr indent="0" marL="0">
              <a:lnSpc>
                <a:spcPct val="110000"/>
              </a:lnSpc>
              <a:buNone/>
            </a:pPr>
            <a:r>
              <a:rPr lang="en-US" sz="650" dirty="0">
                <a:solidFill>
                  <a:srgbClr val="4A4640"/>
                </a:solidFill>
                <a:latin typeface="Arial" pitchFamily="34" charset="0"/>
                <a:ea typeface="Arial" pitchFamily="34" charset="-122"/>
                <a:cs typeface="Arial" pitchFamily="34" charset="-120"/>
              </a:rPr>
              <a:t>Balances light and discretion for rooms that do everything</a:t>
            </a:r>
            <a:endParaRPr lang="en-US" sz="650" dirty="0"/>
          </a:p>
        </p:txBody>
      </p:sp>
      <p:sp>
        <p:nvSpPr>
          <p:cNvPr id="52" name="Text 50"/>
          <p:cNvSpPr txBox="1"/>
          <p:nvPr/>
        </p:nvSpPr>
        <p:spPr>
          <a:xfrm>
            <a:off x="10424160" y="2852928"/>
            <a:ext cx="1051560" cy="228600"/>
          </a:xfrm>
          <a:prstGeom prst="rect">
            <a:avLst/>
          </a:prstGeom>
          <a:noFill/>
          <a:ln/>
        </p:spPr>
        <p:txBody>
          <a:bodyPr wrap="square" lIns="0" tIns="0" rIns="0" bIns="0" rtlCol="0" anchor="t"/>
          <a:lstStyle/>
          <a:p>
            <a:pPr indent="0" marL="0">
              <a:buNone/>
            </a:pPr>
            <a:r>
              <a:rPr lang="en-US" sz="1200" dirty="0">
                <a:solidFill>
                  <a:srgbClr val="2B2926"/>
                </a:solidFill>
                <a:latin typeface="Lora" pitchFamily="34" charset="0"/>
                <a:ea typeface="Lora" pitchFamily="34" charset="-122"/>
                <a:cs typeface="Lora" pitchFamily="34" charset="-120"/>
              </a:rPr>
              <a:t>Somn™</a:t>
            </a:r>
            <a:endParaRPr lang="en-US" sz="1200" dirty="0"/>
          </a:p>
        </p:txBody>
      </p:sp>
      <p:sp>
        <p:nvSpPr>
          <p:cNvPr id="53" name="Text 51"/>
          <p:cNvSpPr txBox="1"/>
          <p:nvPr/>
        </p:nvSpPr>
        <p:spPr>
          <a:xfrm>
            <a:off x="10424160" y="3090672"/>
            <a:ext cx="1024128" cy="411480"/>
          </a:xfrm>
          <a:prstGeom prst="rect">
            <a:avLst/>
          </a:prstGeom>
          <a:noFill/>
          <a:ln/>
        </p:spPr>
        <p:txBody>
          <a:bodyPr wrap="square" lIns="0" tIns="0" rIns="0" bIns="0" rtlCol="0" anchor="t"/>
          <a:lstStyle/>
          <a:p>
            <a:pPr indent="0" marL="0">
              <a:lnSpc>
                <a:spcPct val="110000"/>
              </a:lnSpc>
              <a:buNone/>
            </a:pPr>
            <a:r>
              <a:rPr lang="en-US" sz="650" dirty="0">
                <a:solidFill>
                  <a:srgbClr val="4A4640"/>
                </a:solidFill>
                <a:latin typeface="Arial" pitchFamily="34" charset="0"/>
                <a:ea typeface="Arial" pitchFamily="34" charset="-122"/>
                <a:cs typeface="Arial" pitchFamily="34" charset="-120"/>
              </a:rPr>
              <a:t>True blackout — designed for rest and total control</a:t>
            </a:r>
            <a:endParaRPr lang="en-US" sz="650" dirty="0"/>
          </a:p>
        </p:txBody>
      </p:sp>
      <p:sp>
        <p:nvSpPr>
          <p:cNvPr id="54" name="Shape 52"/>
          <p:cNvSpPr/>
          <p:nvPr/>
        </p:nvSpPr>
        <p:spPr>
          <a:xfrm>
            <a:off x="8001000" y="3694176"/>
            <a:ext cx="3685032" cy="1371600"/>
          </a:xfrm>
          <a:prstGeom prst="rect">
            <a:avLst/>
          </a:prstGeom>
          <a:solidFill>
            <a:srgbClr val="F4F0EA"/>
          </a:solidFill>
          <a:ln w="12700">
            <a:solidFill>
              <a:srgbClr val="F4F0EA"/>
            </a:solidFill>
            <a:prstDash val="solid"/>
          </a:ln>
        </p:spPr>
      </p:sp>
      <p:sp>
        <p:nvSpPr>
          <p:cNvPr id="55" name="Text 53"/>
          <p:cNvSpPr txBox="1"/>
          <p:nvPr/>
        </p:nvSpPr>
        <p:spPr>
          <a:xfrm>
            <a:off x="8229600" y="3840480"/>
            <a:ext cx="3227832" cy="201168"/>
          </a:xfrm>
          <a:prstGeom prst="rect">
            <a:avLst/>
          </a:prstGeom>
          <a:noFill/>
          <a:ln/>
        </p:spPr>
        <p:txBody>
          <a:bodyPr wrap="square" lIns="0" tIns="0" rIns="0" bIns="0" rtlCol="0" anchor="t"/>
          <a:lstStyle/>
          <a:p>
            <a:pPr indent="0" marL="0">
              <a:buNone/>
            </a:pPr>
            <a:r>
              <a:rPr lang="en-US" sz="750" b="1" spc="300" kern="0" dirty="0">
                <a:solidFill>
                  <a:srgbClr val="2B2926"/>
                </a:solidFill>
                <a:latin typeface="Arial" pitchFamily="34" charset="0"/>
                <a:ea typeface="Arial" pitchFamily="34" charset="-122"/>
                <a:cs typeface="Arial" pitchFamily="34" charset="-120"/>
              </a:rPr>
              <a:t>PROOF</a:t>
            </a:r>
            <a:endParaRPr lang="en-US" sz="750" dirty="0"/>
          </a:p>
        </p:txBody>
      </p:sp>
      <p:sp>
        <p:nvSpPr>
          <p:cNvPr id="56" name="Text 54"/>
          <p:cNvSpPr txBox="1"/>
          <p:nvPr/>
        </p:nvSpPr>
        <p:spPr>
          <a:xfrm>
            <a:off x="8229600" y="4069080"/>
            <a:ext cx="1051560" cy="256032"/>
          </a:xfrm>
          <a:prstGeom prst="rect">
            <a:avLst/>
          </a:prstGeom>
          <a:noFill/>
          <a:ln/>
        </p:spPr>
        <p:txBody>
          <a:bodyPr wrap="square" lIns="0" tIns="0" rIns="0" bIns="0" rtlCol="0" anchor="t"/>
          <a:lstStyle/>
          <a:p>
            <a:pPr indent="0" marL="0">
              <a:buNone/>
            </a:pPr>
            <a:r>
              <a:rPr lang="en-US" sz="1400" b="1" dirty="0">
                <a:solidFill>
                  <a:srgbClr val="2B2926"/>
                </a:solidFill>
                <a:latin typeface="Lora" pitchFamily="34" charset="0"/>
                <a:ea typeface="Lora" pitchFamily="34" charset="-122"/>
                <a:cs typeface="Lora" pitchFamily="34" charset="-120"/>
              </a:rPr>
              <a:t>10,000+</a:t>
            </a:r>
            <a:endParaRPr lang="en-US" sz="1400" dirty="0"/>
          </a:p>
        </p:txBody>
      </p:sp>
      <p:sp>
        <p:nvSpPr>
          <p:cNvPr id="57" name="Text 55"/>
          <p:cNvSpPr txBox="1"/>
          <p:nvPr/>
        </p:nvSpPr>
        <p:spPr>
          <a:xfrm>
            <a:off x="8229600" y="4325112"/>
            <a:ext cx="105156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Properties furnished</a:t>
            </a:r>
            <a:endParaRPr lang="en-US" sz="650" dirty="0"/>
          </a:p>
        </p:txBody>
      </p:sp>
      <p:sp>
        <p:nvSpPr>
          <p:cNvPr id="58" name="Text 56"/>
          <p:cNvSpPr txBox="1"/>
          <p:nvPr/>
        </p:nvSpPr>
        <p:spPr>
          <a:xfrm>
            <a:off x="9326880" y="4069080"/>
            <a:ext cx="1051560" cy="256032"/>
          </a:xfrm>
          <a:prstGeom prst="rect">
            <a:avLst/>
          </a:prstGeom>
          <a:noFill/>
          <a:ln/>
        </p:spPr>
        <p:txBody>
          <a:bodyPr wrap="square" lIns="0" tIns="0" rIns="0" bIns="0" rtlCol="0" anchor="t"/>
          <a:lstStyle/>
          <a:p>
            <a:pPr indent="0" marL="0">
              <a:buNone/>
            </a:pPr>
            <a:r>
              <a:rPr lang="en-US" sz="1400" b="1" dirty="0">
                <a:solidFill>
                  <a:srgbClr val="2B2926"/>
                </a:solidFill>
                <a:latin typeface="Lora" pitchFamily="34" charset="0"/>
                <a:ea typeface="Lora" pitchFamily="34" charset="-122"/>
                <a:cs typeface="Lora" pitchFamily="34" charset="-120"/>
              </a:rPr>
              <a:t>5.0</a:t>
            </a:r>
            <a:endParaRPr lang="en-US" sz="1400" dirty="0"/>
          </a:p>
        </p:txBody>
      </p:sp>
      <p:sp>
        <p:nvSpPr>
          <p:cNvPr id="59" name="Text 57"/>
          <p:cNvSpPr txBox="1"/>
          <p:nvPr/>
        </p:nvSpPr>
        <p:spPr>
          <a:xfrm>
            <a:off x="9326880" y="4325112"/>
            <a:ext cx="105156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Google + Facebook rating</a:t>
            </a:r>
            <a:endParaRPr lang="en-US" sz="650" dirty="0"/>
          </a:p>
        </p:txBody>
      </p:sp>
      <p:sp>
        <p:nvSpPr>
          <p:cNvPr id="60" name="Text 58"/>
          <p:cNvSpPr txBox="1"/>
          <p:nvPr/>
        </p:nvSpPr>
        <p:spPr>
          <a:xfrm>
            <a:off x="10424160" y="4069080"/>
            <a:ext cx="1051560" cy="256032"/>
          </a:xfrm>
          <a:prstGeom prst="rect">
            <a:avLst/>
          </a:prstGeom>
          <a:noFill/>
          <a:ln/>
        </p:spPr>
        <p:txBody>
          <a:bodyPr wrap="square" lIns="0" tIns="0" rIns="0" bIns="0" rtlCol="0" anchor="t"/>
          <a:lstStyle/>
          <a:p>
            <a:pPr indent="0" marL="0">
              <a:buNone/>
            </a:pPr>
            <a:r>
              <a:rPr lang="en-US" sz="1400" b="1" dirty="0">
                <a:solidFill>
                  <a:srgbClr val="2B2926"/>
                </a:solidFill>
                <a:latin typeface="Lora" pitchFamily="34" charset="0"/>
                <a:ea typeface="Lora" pitchFamily="34" charset="-122"/>
                <a:cs typeface="Lora" pitchFamily="34" charset="-120"/>
              </a:rPr>
              <a:t>3</a:t>
            </a:r>
            <a:endParaRPr lang="en-US" sz="1400" dirty="0"/>
          </a:p>
        </p:txBody>
      </p:sp>
      <p:sp>
        <p:nvSpPr>
          <p:cNvPr id="61" name="Text 59"/>
          <p:cNvSpPr txBox="1"/>
          <p:nvPr/>
        </p:nvSpPr>
        <p:spPr>
          <a:xfrm>
            <a:off x="10424160" y="4325112"/>
            <a:ext cx="105156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Light collections</a:t>
            </a:r>
            <a:endParaRPr lang="en-US" sz="650" dirty="0"/>
          </a:p>
        </p:txBody>
      </p:sp>
      <p:sp>
        <p:nvSpPr>
          <p:cNvPr id="62" name="Text 60"/>
          <p:cNvSpPr txBox="1"/>
          <p:nvPr/>
        </p:nvSpPr>
        <p:spPr>
          <a:xfrm>
            <a:off x="8229600" y="4544568"/>
            <a:ext cx="1051560" cy="256032"/>
          </a:xfrm>
          <a:prstGeom prst="rect">
            <a:avLst/>
          </a:prstGeom>
          <a:noFill/>
          <a:ln/>
        </p:spPr>
        <p:txBody>
          <a:bodyPr wrap="square" lIns="0" tIns="0" rIns="0" bIns="0" rtlCol="0" anchor="t"/>
          <a:lstStyle/>
          <a:p>
            <a:pPr indent="0" marL="0">
              <a:buNone/>
            </a:pPr>
            <a:r>
              <a:rPr lang="en-US" sz="1400" b="1" dirty="0">
                <a:solidFill>
                  <a:srgbClr val="2B2926"/>
                </a:solidFill>
                <a:latin typeface="Lora" pitchFamily="34" charset="0"/>
                <a:ea typeface="Lora" pitchFamily="34" charset="-122"/>
                <a:cs typeface="Lora" pitchFamily="34" charset="-120"/>
              </a:rPr>
              <a:t>1</a:t>
            </a:r>
            <a:endParaRPr lang="en-US" sz="1400" dirty="0"/>
          </a:p>
        </p:txBody>
      </p:sp>
      <p:sp>
        <p:nvSpPr>
          <p:cNvPr id="63" name="Text 61"/>
          <p:cNvSpPr txBox="1"/>
          <p:nvPr/>
        </p:nvSpPr>
        <p:spPr>
          <a:xfrm>
            <a:off x="8229600" y="4800600"/>
            <a:ext cx="105156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Own factory + install team</a:t>
            </a:r>
            <a:endParaRPr lang="en-US" sz="650" dirty="0"/>
          </a:p>
        </p:txBody>
      </p:sp>
      <p:sp>
        <p:nvSpPr>
          <p:cNvPr id="64" name="Text 62"/>
          <p:cNvSpPr txBox="1"/>
          <p:nvPr/>
        </p:nvSpPr>
        <p:spPr>
          <a:xfrm>
            <a:off x="9326880" y="4544568"/>
            <a:ext cx="1051560" cy="256032"/>
          </a:xfrm>
          <a:prstGeom prst="rect">
            <a:avLst/>
          </a:prstGeom>
          <a:noFill/>
          <a:ln/>
        </p:spPr>
        <p:txBody>
          <a:bodyPr wrap="square" lIns="0" tIns="0" rIns="0" bIns="0" rtlCol="0" anchor="t"/>
          <a:lstStyle/>
          <a:p>
            <a:pPr indent="0" marL="0">
              <a:buNone/>
            </a:pPr>
            <a:r>
              <a:rPr lang="en-US" sz="1400" b="1" dirty="0">
                <a:solidFill>
                  <a:srgbClr val="2B2926"/>
                </a:solidFill>
                <a:latin typeface="Lora" pitchFamily="34" charset="0"/>
                <a:ea typeface="Lora" pitchFamily="34" charset="-122"/>
                <a:cs typeface="Lora" pitchFamily="34" charset="-120"/>
              </a:rPr>
              <a:t>7</a:t>
            </a:r>
            <a:endParaRPr lang="en-US" sz="1400" dirty="0"/>
          </a:p>
        </p:txBody>
      </p:sp>
      <p:sp>
        <p:nvSpPr>
          <p:cNvPr id="65" name="Text 63"/>
          <p:cNvSpPr txBox="1"/>
          <p:nvPr/>
        </p:nvSpPr>
        <p:spPr>
          <a:xfrm>
            <a:off x="9326880" y="4800600"/>
            <a:ext cx="105156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Days a week, 10am–7pm</a:t>
            </a:r>
            <a:endParaRPr lang="en-US" sz="650" dirty="0"/>
          </a:p>
        </p:txBody>
      </p:sp>
      <p:sp>
        <p:nvSpPr>
          <p:cNvPr id="66" name="Text 64"/>
          <p:cNvSpPr txBox="1"/>
          <p:nvPr/>
        </p:nvSpPr>
        <p:spPr>
          <a:xfrm>
            <a:off x="10424160" y="4544568"/>
            <a:ext cx="1051560" cy="256032"/>
          </a:xfrm>
          <a:prstGeom prst="rect">
            <a:avLst/>
          </a:prstGeom>
          <a:noFill/>
          <a:ln/>
        </p:spPr>
        <p:txBody>
          <a:bodyPr wrap="square" lIns="0" tIns="0" rIns="0" bIns="0" rtlCol="0" anchor="t"/>
          <a:lstStyle/>
          <a:p>
            <a:pPr indent="0" marL="0">
              <a:buNone/>
            </a:pPr>
            <a:r>
              <a:rPr lang="en-US" sz="1400" b="1" dirty="0">
                <a:solidFill>
                  <a:srgbClr val="2B2926"/>
                </a:solidFill>
                <a:latin typeface="Lora" pitchFamily="34" charset="0"/>
                <a:ea typeface="Lora" pitchFamily="34" charset="-122"/>
                <a:cs typeface="Lora" pitchFamily="34" charset="-120"/>
              </a:rPr>
              <a:t>100%</a:t>
            </a:r>
            <a:endParaRPr lang="en-US" sz="1400" dirty="0"/>
          </a:p>
        </p:txBody>
      </p:sp>
      <p:sp>
        <p:nvSpPr>
          <p:cNvPr id="67" name="Text 65"/>
          <p:cNvSpPr txBox="1"/>
          <p:nvPr/>
        </p:nvSpPr>
        <p:spPr>
          <a:xfrm>
            <a:off x="10424160" y="4800600"/>
            <a:ext cx="105156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Crafted in Singapore</a:t>
            </a:r>
            <a:endParaRPr lang="en-US" sz="650" dirty="0"/>
          </a:p>
        </p:txBody>
      </p:sp>
      <p:sp>
        <p:nvSpPr>
          <p:cNvPr id="68" name="Shape 66"/>
          <p:cNvSpPr/>
          <p:nvPr/>
        </p:nvSpPr>
        <p:spPr>
          <a:xfrm>
            <a:off x="8001000" y="5202936"/>
            <a:ext cx="1783080" cy="1051560"/>
          </a:xfrm>
          <a:prstGeom prst="rect">
            <a:avLst/>
          </a:prstGeom>
          <a:solidFill>
            <a:srgbClr val="F4F0EA"/>
          </a:solidFill>
          <a:ln w="12700">
            <a:solidFill>
              <a:srgbClr val="F4F0EA"/>
            </a:solidFill>
            <a:prstDash val="solid"/>
          </a:ln>
        </p:spPr>
      </p:sp>
      <p:sp>
        <p:nvSpPr>
          <p:cNvPr id="69" name="Text 67"/>
          <p:cNvSpPr txBox="1"/>
          <p:nvPr/>
        </p:nvSpPr>
        <p:spPr>
          <a:xfrm>
            <a:off x="8183880" y="5340096"/>
            <a:ext cx="1463040" cy="201168"/>
          </a:xfrm>
          <a:prstGeom prst="rect">
            <a:avLst/>
          </a:prstGeom>
          <a:noFill/>
          <a:ln/>
        </p:spPr>
        <p:txBody>
          <a:bodyPr wrap="square" lIns="0" tIns="0" rIns="0" bIns="0" rtlCol="0" anchor="t"/>
          <a:lstStyle/>
          <a:p>
            <a:pPr indent="0" marL="0">
              <a:buNone/>
            </a:pPr>
            <a:r>
              <a:rPr lang="en-US" sz="750" b="1" spc="300" kern="0" dirty="0">
                <a:solidFill>
                  <a:srgbClr val="2B2926"/>
                </a:solidFill>
                <a:latin typeface="Arial" pitchFamily="34" charset="0"/>
                <a:ea typeface="Arial" pitchFamily="34" charset="-122"/>
                <a:cs typeface="Arial" pitchFamily="34" charset="-120"/>
              </a:rPr>
              <a:t>DESIGN PARTNERS</a:t>
            </a:r>
            <a:endParaRPr lang="en-US" sz="750" dirty="0"/>
          </a:p>
        </p:txBody>
      </p:sp>
      <p:sp>
        <p:nvSpPr>
          <p:cNvPr id="70" name="Text 68"/>
          <p:cNvSpPr txBox="1"/>
          <p:nvPr/>
        </p:nvSpPr>
        <p:spPr>
          <a:xfrm>
            <a:off x="8183880" y="5586984"/>
            <a:ext cx="1463040" cy="594360"/>
          </a:xfrm>
          <a:prstGeom prst="rect">
            <a:avLst/>
          </a:prstGeom>
          <a:noFill/>
          <a:ln/>
        </p:spPr>
        <p:txBody>
          <a:bodyPr wrap="square" lIns="0" tIns="0" rIns="0" bIns="0" rtlCol="0" anchor="t"/>
          <a:lstStyle/>
          <a:p>
            <a:pPr indent="0" marL="0">
              <a:lnSpc>
                <a:spcPct val="115000"/>
              </a:lnSpc>
              <a:buNone/>
            </a:pPr>
            <a:r>
              <a:rPr lang="en-US" sz="700" dirty="0">
                <a:solidFill>
                  <a:srgbClr val="4A4640"/>
                </a:solidFill>
                <a:latin typeface="Arial" pitchFamily="34" charset="0"/>
                <a:ea typeface="Arial" pitchFamily="34" charset="-122"/>
                <a:cs typeface="Arial" pitchFamily="34" charset="-120"/>
              </a:rPr>
              <a:t>Uncommon · Cellular Studio · BuildBuilt · Ascend Design · HYLA Architects · Sol Luminaire</a:t>
            </a:r>
            <a:endParaRPr lang="en-US" sz="700" dirty="0"/>
          </a:p>
        </p:txBody>
      </p:sp>
      <p:sp>
        <p:nvSpPr>
          <p:cNvPr id="71" name="Shape 69"/>
          <p:cNvSpPr/>
          <p:nvPr/>
        </p:nvSpPr>
        <p:spPr>
          <a:xfrm>
            <a:off x="9902952" y="5202936"/>
            <a:ext cx="1783080" cy="1051560"/>
          </a:xfrm>
          <a:prstGeom prst="rect">
            <a:avLst/>
          </a:prstGeom>
          <a:solidFill>
            <a:srgbClr val="1F1E1C"/>
          </a:solidFill>
          <a:ln w="12700">
            <a:solidFill>
              <a:srgbClr val="1F1E1C"/>
            </a:solidFill>
            <a:prstDash val="solid"/>
          </a:ln>
        </p:spPr>
      </p:sp>
      <p:sp>
        <p:nvSpPr>
          <p:cNvPr id="72" name="Text 70"/>
          <p:cNvSpPr txBox="1"/>
          <p:nvPr/>
        </p:nvSpPr>
        <p:spPr>
          <a:xfrm>
            <a:off x="10085832" y="5340096"/>
            <a:ext cx="1463040" cy="201168"/>
          </a:xfrm>
          <a:prstGeom prst="rect">
            <a:avLst/>
          </a:prstGeom>
          <a:noFill/>
          <a:ln/>
        </p:spPr>
        <p:txBody>
          <a:bodyPr wrap="square" lIns="0" tIns="0" rIns="0" bIns="0" rtlCol="0" anchor="t"/>
          <a:lstStyle/>
          <a:p>
            <a:pPr indent="0" marL="0">
              <a:buNone/>
            </a:pPr>
            <a:r>
              <a:rPr lang="en-US" sz="750" b="1" spc="300" kern="0" dirty="0">
                <a:solidFill>
                  <a:srgbClr val="D6CCBE"/>
                </a:solidFill>
                <a:latin typeface="Arial" pitchFamily="34" charset="0"/>
                <a:ea typeface="Arial" pitchFamily="34" charset="-122"/>
                <a:cs typeface="Arial" pitchFamily="34" charset="-120"/>
              </a:rPr>
              <a:t>HOMEOWNER</a:t>
            </a:r>
            <a:endParaRPr lang="en-US" sz="750" dirty="0"/>
          </a:p>
        </p:txBody>
      </p:sp>
      <p:sp>
        <p:nvSpPr>
          <p:cNvPr id="73" name="Text 71"/>
          <p:cNvSpPr txBox="1"/>
          <p:nvPr/>
        </p:nvSpPr>
        <p:spPr>
          <a:xfrm>
            <a:off x="10085832" y="5568696"/>
            <a:ext cx="1463040" cy="457200"/>
          </a:xfrm>
          <a:prstGeom prst="rect">
            <a:avLst/>
          </a:prstGeom>
          <a:noFill/>
          <a:ln/>
        </p:spPr>
        <p:txBody>
          <a:bodyPr wrap="square" lIns="0" tIns="0" rIns="0" bIns="0" rtlCol="0" anchor="t"/>
          <a:lstStyle/>
          <a:p>
            <a:pPr indent="0" marL="0">
              <a:lnSpc>
                <a:spcPct val="110000"/>
              </a:lnSpc>
              <a:buNone/>
            </a:pPr>
            <a:r>
              <a:rPr lang="en-US" sz="900" i="1" dirty="0">
                <a:solidFill>
                  <a:srgbClr val="FFFFFF"/>
                </a:solidFill>
                <a:latin typeface="Lora" pitchFamily="34" charset="0"/>
                <a:ea typeface="Lora" pitchFamily="34" charset="-122"/>
                <a:cs typeface="Lora" pitchFamily="34" charset="-120"/>
              </a:rPr>
              <a:t>“It now feels warmer, more refined, and thoughtfully finished.”</a:t>
            </a:r>
            <a:endParaRPr lang="en-US" sz="900" dirty="0"/>
          </a:p>
        </p:txBody>
      </p:sp>
      <p:sp>
        <p:nvSpPr>
          <p:cNvPr id="74" name="Text 72"/>
          <p:cNvSpPr txBox="1"/>
          <p:nvPr/>
        </p:nvSpPr>
        <p:spPr>
          <a:xfrm>
            <a:off x="10085832" y="6044184"/>
            <a:ext cx="1463040" cy="164592"/>
          </a:xfrm>
          <a:prstGeom prst="rect">
            <a:avLst/>
          </a:prstGeom>
          <a:noFill/>
          <a:ln/>
        </p:spPr>
        <p:txBody>
          <a:bodyPr wrap="square" lIns="0" tIns="0" rIns="0" bIns="0" rtlCol="0" anchor="t"/>
          <a:lstStyle/>
          <a:p>
            <a:pPr indent="0" marL="0">
              <a:buNone/>
            </a:pPr>
            <a:r>
              <a:rPr lang="en-US" sz="650" dirty="0">
                <a:solidFill>
                  <a:srgbClr val="D6CCBE"/>
                </a:solidFill>
                <a:latin typeface="Arial" pitchFamily="34" charset="0"/>
                <a:ea typeface="Arial" pitchFamily="34" charset="-122"/>
                <a:cs typeface="Arial" pitchFamily="34" charset="-120"/>
              </a:rPr>
              <a:t>Joey N. · Singapore</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77240"/>
          </a:xfrm>
          <a:prstGeom prst="rect">
            <a:avLst/>
          </a:prstGeom>
          <a:solidFill>
            <a:srgbClr val="1F1E1C"/>
          </a:solidFill>
          <a:ln w="12700">
            <a:solidFill>
              <a:srgbClr val="1F1E1C"/>
            </a:solidFill>
            <a:prstDash val="solid"/>
          </a:ln>
        </p:spPr>
      </p:sp>
      <p:sp>
        <p:nvSpPr>
          <p:cNvPr id="3" name="Text 1"/>
          <p:cNvSpPr txBox="1"/>
          <p:nvPr/>
        </p:nvSpPr>
        <p:spPr>
          <a:xfrm>
            <a:off x="502920" y="182880"/>
            <a:ext cx="2377440" cy="431800"/>
          </a:xfrm>
          <a:prstGeom prst="rect">
            <a:avLst/>
          </a:prstGeom>
          <a:noFill/>
          <a:ln/>
        </p:spPr>
        <p:txBody>
          <a:bodyPr wrap="square" lIns="0" tIns="0" rIns="0" bIns="0" rtlCol="0" anchor="ctr"/>
          <a:lstStyle/>
          <a:p>
            <a:pPr algn="ctr" indent="0" marL="0">
              <a:buNone/>
            </a:pPr>
            <a:r>
              <a:rPr lang="en-US" sz="1700" i="1" dirty="0">
                <a:solidFill>
                  <a:srgbClr val="FFFFFF"/>
                </a:solidFill>
                <a:latin typeface="Lora" pitchFamily="34" charset="0"/>
                <a:ea typeface="Lora" pitchFamily="34" charset="-122"/>
                <a:cs typeface="Lora" pitchFamily="34" charset="-120"/>
              </a:rPr>
              <a:t>everyday</a:t>
            </a:r>
            <a:pPr algn="ctr" indent="0" marL="0">
              <a:buNone/>
            </a:pPr>
            <a:r>
              <a:rPr lang="en-US" sz="1700" spc="100" kern="0" dirty="0">
                <a:solidFill>
                  <a:srgbClr val="FFFFFF"/>
                </a:solidFill>
                <a:latin typeface="Lora" pitchFamily="34" charset="0"/>
                <a:ea typeface="Lora" pitchFamily="34" charset="-122"/>
                <a:cs typeface="Lora" pitchFamily="34" charset="-120"/>
              </a:rPr>
              <a:t> curtains</a:t>
            </a:r>
            <a:endParaRPr lang="en-US" sz="1700" dirty="0"/>
          </a:p>
        </p:txBody>
      </p:sp>
      <p:sp>
        <p:nvSpPr>
          <p:cNvPr id="4" name="Shape 2"/>
          <p:cNvSpPr/>
          <p:nvPr/>
        </p:nvSpPr>
        <p:spPr>
          <a:xfrm>
            <a:off x="3108960" y="182880"/>
            <a:ext cx="10973" cy="411480"/>
          </a:xfrm>
          <a:prstGeom prst="rect">
            <a:avLst/>
          </a:prstGeom>
          <a:solidFill>
            <a:srgbClr val="5A5750"/>
          </a:solidFill>
          <a:ln w="12700">
            <a:solidFill>
              <a:srgbClr val="5A5750"/>
            </a:solidFill>
            <a:prstDash val="solid"/>
          </a:ln>
        </p:spPr>
      </p:sp>
      <p:sp>
        <p:nvSpPr>
          <p:cNvPr id="5" name="Text 3"/>
          <p:cNvSpPr txBox="1"/>
          <p:nvPr/>
        </p:nvSpPr>
        <p:spPr>
          <a:xfrm>
            <a:off x="3337560" y="182880"/>
            <a:ext cx="3657600" cy="411480"/>
          </a:xfrm>
          <a:prstGeom prst="rect">
            <a:avLst/>
          </a:prstGeom>
          <a:noFill/>
          <a:ln/>
        </p:spPr>
        <p:txBody>
          <a:bodyPr wrap="square" lIns="0" tIns="0" rIns="0" bIns="0" rtlCol="0" anchor="ctr"/>
          <a:lstStyle/>
          <a:p>
            <a:pPr indent="0" marL="0">
              <a:buNone/>
            </a:pPr>
            <a:r>
              <a:rPr lang="en-US" sz="2000" dirty="0">
                <a:solidFill>
                  <a:srgbClr val="FFFFFF"/>
                </a:solidFill>
                <a:latin typeface="Lora" pitchFamily="34" charset="0"/>
                <a:ea typeface="Lora" pitchFamily="34" charset="-122"/>
                <a:cs typeface="Lora" pitchFamily="34" charset="-120"/>
              </a:rPr>
              <a:t>Brand Guide</a:t>
            </a:r>
            <a:endParaRPr lang="en-US" sz="2000" dirty="0"/>
          </a:p>
        </p:txBody>
      </p:sp>
      <p:sp>
        <p:nvSpPr>
          <p:cNvPr id="6" name="Text 4"/>
          <p:cNvSpPr txBox="1"/>
          <p:nvPr/>
        </p:nvSpPr>
        <p:spPr>
          <a:xfrm>
            <a:off x="7498080" y="182880"/>
            <a:ext cx="4206240" cy="411480"/>
          </a:xfrm>
          <a:prstGeom prst="rect">
            <a:avLst/>
          </a:prstGeom>
          <a:noFill/>
          <a:ln/>
        </p:spPr>
        <p:txBody>
          <a:bodyPr wrap="square" lIns="0" tIns="0" rIns="0" bIns="0" rtlCol="0" anchor="ctr"/>
          <a:lstStyle/>
          <a:p>
            <a:pPr algn="r" indent="0" marL="0">
              <a:buNone/>
            </a:pPr>
            <a:r>
              <a:rPr lang="en-US" sz="750" spc="350" kern="0" dirty="0">
                <a:solidFill>
                  <a:srgbClr val="D6CCBE"/>
                </a:solidFill>
                <a:latin typeface="Arial" pitchFamily="34" charset="0"/>
                <a:ea typeface="Arial" pitchFamily="34" charset="-122"/>
                <a:cs typeface="Arial" pitchFamily="34" charset="-120"/>
              </a:rPr>
              <a:t>SHAPE THE LIGHT.  DEFINE THE MOOD.</a:t>
            </a:r>
            <a:endParaRPr lang="en-US" sz="750" dirty="0"/>
          </a:p>
        </p:txBody>
      </p:sp>
      <p:sp>
        <p:nvSpPr>
          <p:cNvPr id="7" name="Shape 5"/>
          <p:cNvSpPr/>
          <p:nvPr/>
        </p:nvSpPr>
        <p:spPr>
          <a:xfrm>
            <a:off x="0" y="6400800"/>
            <a:ext cx="12191695" cy="457200"/>
          </a:xfrm>
          <a:prstGeom prst="rect">
            <a:avLst/>
          </a:prstGeom>
          <a:solidFill>
            <a:srgbClr val="1F1E1C"/>
          </a:solidFill>
          <a:ln w="12700">
            <a:solidFill>
              <a:srgbClr val="1F1E1C"/>
            </a:solidFill>
            <a:prstDash val="solid"/>
          </a:ln>
        </p:spPr>
      </p:sp>
      <p:sp>
        <p:nvSpPr>
          <p:cNvPr id="8" name="Text 6"/>
          <p:cNvSpPr txBox="1"/>
          <p:nvPr/>
        </p:nvSpPr>
        <p:spPr>
          <a:xfrm>
            <a:off x="502920" y="6400800"/>
            <a:ext cx="8229600" cy="457200"/>
          </a:xfrm>
          <a:prstGeom prst="rect">
            <a:avLst/>
          </a:prstGeom>
          <a:noFill/>
          <a:ln/>
        </p:spPr>
        <p:txBody>
          <a:bodyPr wrap="square" lIns="0" tIns="0" rIns="0" bIns="0" rtlCol="0" anchor="ctr"/>
          <a:lstStyle/>
          <a:p>
            <a:pPr indent="0" marL="0">
              <a:buNone/>
            </a:pPr>
            <a:r>
              <a:rPr lang="en-US" sz="750" b="1" spc="350" kern="0" dirty="0">
                <a:solidFill>
                  <a:srgbClr val="F4F0EA"/>
                </a:solidFill>
                <a:latin typeface="Arial" pitchFamily="34" charset="0"/>
                <a:ea typeface="Arial" pitchFamily="34" charset="-122"/>
                <a:cs typeface="Arial" pitchFamily="34" charset="-120"/>
              </a:rPr>
              <a:t>DIEM   ·   LUCENT   ·   SOMN   ·   CRAFTED IN-HOUSE   ·   SINGAPORE</a:t>
            </a:r>
            <a:endParaRPr lang="en-US" sz="750" dirty="0"/>
          </a:p>
        </p:txBody>
      </p:sp>
      <p:sp>
        <p:nvSpPr>
          <p:cNvPr id="9" name="Shape 7"/>
          <p:cNvSpPr/>
          <p:nvPr/>
        </p:nvSpPr>
        <p:spPr>
          <a:xfrm>
            <a:off x="10195560" y="6400800"/>
            <a:ext cx="1996135" cy="457200"/>
          </a:xfrm>
          <a:prstGeom prst="rect">
            <a:avLst/>
          </a:prstGeom>
          <a:solidFill>
            <a:srgbClr val="A88A5B"/>
          </a:solidFill>
          <a:ln w="12700">
            <a:solidFill>
              <a:srgbClr val="A88A5B"/>
            </a:solidFill>
            <a:prstDash val="solid"/>
          </a:ln>
        </p:spPr>
      </p:sp>
      <p:sp>
        <p:nvSpPr>
          <p:cNvPr id="10" name="Text 8"/>
          <p:cNvSpPr txBox="1"/>
          <p:nvPr/>
        </p:nvSpPr>
        <p:spPr>
          <a:xfrm>
            <a:off x="10378440" y="6400800"/>
            <a:ext cx="1645920" cy="45720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Brand Guide</a:t>
            </a:r>
            <a:endParaRPr lang="en-US" sz="800" dirty="0"/>
          </a:p>
        </p:txBody>
      </p:sp>
      <p:sp>
        <p:nvSpPr>
          <p:cNvPr id="11" name="Text 9"/>
          <p:cNvSpPr txBox="1"/>
          <p:nvPr/>
        </p:nvSpPr>
        <p:spPr>
          <a:xfrm>
            <a:off x="502920" y="1097280"/>
            <a:ext cx="2651760" cy="256032"/>
          </a:xfrm>
          <a:prstGeom prst="rect">
            <a:avLst/>
          </a:prstGeom>
          <a:noFill/>
          <a:ln/>
        </p:spPr>
        <p:txBody>
          <a:bodyPr wrap="square" lIns="0" tIns="0" rIns="0" bIns="0" rtlCol="0" anchor="t"/>
          <a:lstStyle/>
          <a:p>
            <a:pPr indent="0" marL="0">
              <a:buNone/>
            </a:pPr>
            <a:r>
              <a:rPr lang="en-US" sz="1000" b="1" spc="350" kern="0" dirty="0">
                <a:solidFill>
                  <a:srgbClr val="2B2926"/>
                </a:solidFill>
                <a:latin typeface="Arial" pitchFamily="34" charset="0"/>
                <a:ea typeface="Arial" pitchFamily="34" charset="-122"/>
                <a:cs typeface="Arial" pitchFamily="34" charset="-120"/>
              </a:rPr>
              <a:t>PRIMARY WORDMARK</a:t>
            </a:r>
            <a:endParaRPr lang="en-US" sz="1000" dirty="0"/>
          </a:p>
        </p:txBody>
      </p:sp>
      <p:sp>
        <p:nvSpPr>
          <p:cNvPr id="12" name="Shape 10"/>
          <p:cNvSpPr/>
          <p:nvPr/>
        </p:nvSpPr>
        <p:spPr>
          <a:xfrm>
            <a:off x="502920" y="1389888"/>
            <a:ext cx="2651760" cy="777240"/>
          </a:xfrm>
          <a:prstGeom prst="rect">
            <a:avLst/>
          </a:prstGeom>
          <a:solidFill>
            <a:srgbClr val="F4F0EA"/>
          </a:solidFill>
          <a:ln w="12700">
            <a:solidFill>
              <a:srgbClr val="F4F0EA"/>
            </a:solidFill>
            <a:prstDash val="solid"/>
          </a:ln>
        </p:spPr>
      </p:sp>
      <p:sp>
        <p:nvSpPr>
          <p:cNvPr id="13" name="Text 11"/>
          <p:cNvSpPr txBox="1"/>
          <p:nvPr/>
        </p:nvSpPr>
        <p:spPr>
          <a:xfrm>
            <a:off x="502920" y="1389888"/>
            <a:ext cx="2651760" cy="406400"/>
          </a:xfrm>
          <a:prstGeom prst="rect">
            <a:avLst/>
          </a:prstGeom>
          <a:noFill/>
          <a:ln/>
        </p:spPr>
        <p:txBody>
          <a:bodyPr wrap="square" lIns="0" tIns="0" rIns="0" bIns="0" rtlCol="0" anchor="ctr"/>
          <a:lstStyle/>
          <a:p>
            <a:pPr algn="ctr" indent="0" marL="0">
              <a:buNone/>
            </a:pPr>
            <a:r>
              <a:rPr lang="en-US" sz="1600" i="1" dirty="0">
                <a:solidFill>
                  <a:srgbClr val="1F1E1C"/>
                </a:solidFill>
                <a:latin typeface="Lora" pitchFamily="34" charset="0"/>
                <a:ea typeface="Lora" pitchFamily="34" charset="-122"/>
                <a:cs typeface="Lora" pitchFamily="34" charset="-120"/>
              </a:rPr>
              <a:t>everyday</a:t>
            </a:r>
            <a:pPr algn="ctr" indent="0" marL="0">
              <a:buNone/>
            </a:pPr>
            <a:r>
              <a:rPr lang="en-US" sz="1600" spc="100" kern="0" dirty="0">
                <a:solidFill>
                  <a:srgbClr val="1F1E1C"/>
                </a:solidFill>
                <a:latin typeface="Lora" pitchFamily="34" charset="0"/>
                <a:ea typeface="Lora" pitchFamily="34" charset="-122"/>
                <a:cs typeface="Lora" pitchFamily="34" charset="-120"/>
              </a:rPr>
              <a:t> curtains</a:t>
            </a:r>
            <a:endParaRPr lang="en-US" sz="1600" dirty="0"/>
          </a:p>
        </p:txBody>
      </p:sp>
      <p:sp>
        <p:nvSpPr>
          <p:cNvPr id="14" name="Text 12"/>
          <p:cNvSpPr txBox="1"/>
          <p:nvPr/>
        </p:nvSpPr>
        <p:spPr>
          <a:xfrm>
            <a:off x="502920" y="2240280"/>
            <a:ext cx="2651760" cy="411480"/>
          </a:xfrm>
          <a:prstGeom prst="rect">
            <a:avLst/>
          </a:prstGeom>
          <a:noFill/>
          <a:ln/>
        </p:spPr>
        <p:txBody>
          <a:bodyPr wrap="square" lIns="0" tIns="0" rIns="0" bIns="0" rtlCol="0" anchor="t"/>
          <a:lstStyle/>
          <a:p>
            <a:pPr indent="0" marL="0">
              <a:lnSpc>
                <a:spcPct val="115000"/>
              </a:lnSpc>
              <a:buNone/>
            </a:pPr>
            <a:r>
              <a:rPr lang="en-US" sz="700" dirty="0">
                <a:solidFill>
                  <a:srgbClr val="4A4640"/>
                </a:solidFill>
                <a:latin typeface="Arial" pitchFamily="34" charset="0"/>
                <a:ea typeface="Arial" pitchFamily="34" charset="-122"/>
                <a:cs typeface="Arial" pitchFamily="34" charset="-120"/>
              </a:rPr>
              <a:t>Charcoal wordmark on Daylight or Linen. The default mark. Never re-space, re-weight or re-set the letterforms.</a:t>
            </a:r>
            <a:endParaRPr lang="en-US" sz="700" dirty="0"/>
          </a:p>
        </p:txBody>
      </p:sp>
      <p:sp>
        <p:nvSpPr>
          <p:cNvPr id="15" name="Text 13"/>
          <p:cNvSpPr txBox="1"/>
          <p:nvPr/>
        </p:nvSpPr>
        <p:spPr>
          <a:xfrm>
            <a:off x="3429000" y="1097280"/>
            <a:ext cx="2651760" cy="256032"/>
          </a:xfrm>
          <a:prstGeom prst="rect">
            <a:avLst/>
          </a:prstGeom>
          <a:noFill/>
          <a:ln/>
        </p:spPr>
        <p:txBody>
          <a:bodyPr wrap="square" lIns="0" tIns="0" rIns="0" bIns="0" rtlCol="0" anchor="t"/>
          <a:lstStyle/>
          <a:p>
            <a:pPr indent="0" marL="0">
              <a:buNone/>
            </a:pPr>
            <a:r>
              <a:rPr lang="en-US" sz="1000" b="1" spc="350" kern="0" dirty="0">
                <a:solidFill>
                  <a:srgbClr val="2B2926"/>
                </a:solidFill>
                <a:latin typeface="Arial" pitchFamily="34" charset="0"/>
                <a:ea typeface="Arial" pitchFamily="34" charset="-122"/>
                <a:cs typeface="Arial" pitchFamily="34" charset="-120"/>
              </a:rPr>
              <a:t>REVERSED WORDMARK</a:t>
            </a:r>
            <a:endParaRPr lang="en-US" sz="1000" dirty="0"/>
          </a:p>
        </p:txBody>
      </p:sp>
      <p:sp>
        <p:nvSpPr>
          <p:cNvPr id="16" name="Shape 14"/>
          <p:cNvSpPr/>
          <p:nvPr/>
        </p:nvSpPr>
        <p:spPr>
          <a:xfrm>
            <a:off x="3429000" y="1389888"/>
            <a:ext cx="2651760" cy="777240"/>
          </a:xfrm>
          <a:prstGeom prst="rect">
            <a:avLst/>
          </a:prstGeom>
          <a:solidFill>
            <a:srgbClr val="1F1E1C"/>
          </a:solidFill>
          <a:ln w="12700">
            <a:solidFill>
              <a:srgbClr val="1F1E1C"/>
            </a:solidFill>
            <a:prstDash val="solid"/>
          </a:ln>
        </p:spPr>
      </p:sp>
      <p:sp>
        <p:nvSpPr>
          <p:cNvPr id="17" name="Text 15"/>
          <p:cNvSpPr txBox="1"/>
          <p:nvPr/>
        </p:nvSpPr>
        <p:spPr>
          <a:xfrm>
            <a:off x="3429000" y="1389888"/>
            <a:ext cx="2651760" cy="406400"/>
          </a:xfrm>
          <a:prstGeom prst="rect">
            <a:avLst/>
          </a:prstGeom>
          <a:noFill/>
          <a:ln/>
        </p:spPr>
        <p:txBody>
          <a:bodyPr wrap="square" lIns="0" tIns="0" rIns="0" bIns="0" rtlCol="0" anchor="ctr"/>
          <a:lstStyle/>
          <a:p>
            <a:pPr algn="ctr" indent="0" marL="0">
              <a:buNone/>
            </a:pPr>
            <a:r>
              <a:rPr lang="en-US" sz="1600" i="1" dirty="0">
                <a:solidFill>
                  <a:srgbClr val="FFFFFF"/>
                </a:solidFill>
                <a:latin typeface="Lora" pitchFamily="34" charset="0"/>
                <a:ea typeface="Lora" pitchFamily="34" charset="-122"/>
                <a:cs typeface="Lora" pitchFamily="34" charset="-120"/>
              </a:rPr>
              <a:t>everyday</a:t>
            </a:r>
            <a:pPr algn="ctr" indent="0" marL="0">
              <a:buNone/>
            </a:pPr>
            <a:r>
              <a:rPr lang="en-US" sz="1600" spc="100" kern="0" dirty="0">
                <a:solidFill>
                  <a:srgbClr val="FFFFFF"/>
                </a:solidFill>
                <a:latin typeface="Lora" pitchFamily="34" charset="0"/>
                <a:ea typeface="Lora" pitchFamily="34" charset="-122"/>
                <a:cs typeface="Lora" pitchFamily="34" charset="-120"/>
              </a:rPr>
              <a:t> curtains</a:t>
            </a:r>
            <a:endParaRPr lang="en-US" sz="1600" dirty="0"/>
          </a:p>
        </p:txBody>
      </p:sp>
      <p:sp>
        <p:nvSpPr>
          <p:cNvPr id="18" name="Text 16"/>
          <p:cNvSpPr txBox="1"/>
          <p:nvPr/>
        </p:nvSpPr>
        <p:spPr>
          <a:xfrm>
            <a:off x="3429000" y="2240280"/>
            <a:ext cx="2651760" cy="411480"/>
          </a:xfrm>
          <a:prstGeom prst="rect">
            <a:avLst/>
          </a:prstGeom>
          <a:noFill/>
          <a:ln/>
        </p:spPr>
        <p:txBody>
          <a:bodyPr wrap="square" lIns="0" tIns="0" rIns="0" bIns="0" rtlCol="0" anchor="t"/>
          <a:lstStyle/>
          <a:p>
            <a:pPr indent="0" marL="0">
              <a:lnSpc>
                <a:spcPct val="115000"/>
              </a:lnSpc>
              <a:buNone/>
            </a:pPr>
            <a:r>
              <a:rPr lang="en-US" sz="700" dirty="0">
                <a:solidFill>
                  <a:srgbClr val="4A4640"/>
                </a:solidFill>
                <a:latin typeface="Arial" pitchFamily="34" charset="0"/>
                <a:ea typeface="Arial" pitchFamily="34" charset="-122"/>
                <a:cs typeface="Arial" pitchFamily="34" charset="-120"/>
              </a:rPr>
              <a:t>Daylight wordmark on Charcoal or over full-bleed photography. The only other colourway.</a:t>
            </a:r>
            <a:endParaRPr lang="en-US" sz="700" dirty="0"/>
          </a:p>
        </p:txBody>
      </p:sp>
      <p:sp>
        <p:nvSpPr>
          <p:cNvPr id="19" name="Text 17"/>
          <p:cNvSpPr txBox="1"/>
          <p:nvPr/>
        </p:nvSpPr>
        <p:spPr>
          <a:xfrm>
            <a:off x="502920" y="2743200"/>
            <a:ext cx="2651760" cy="201168"/>
          </a:xfrm>
          <a:prstGeom prst="rect">
            <a:avLst/>
          </a:prstGeom>
          <a:noFill/>
          <a:ln/>
        </p:spPr>
        <p:txBody>
          <a:bodyPr wrap="square" lIns="0" tIns="0" rIns="0" bIns="0" rtlCol="0" anchor="t"/>
          <a:lstStyle/>
          <a:p>
            <a:pPr indent="0" marL="0">
              <a:buNone/>
            </a:pPr>
            <a:r>
              <a:rPr lang="en-US" sz="750" b="1" spc="300" kern="0" dirty="0">
                <a:solidFill>
                  <a:srgbClr val="2B2926"/>
                </a:solidFill>
                <a:latin typeface="Arial" pitchFamily="34" charset="0"/>
                <a:ea typeface="Arial" pitchFamily="34" charset="-122"/>
                <a:cs typeface="Arial" pitchFamily="34" charset="-120"/>
              </a:rPr>
              <a:t>MONOGRAM</a:t>
            </a:r>
            <a:endParaRPr lang="en-US" sz="750" dirty="0"/>
          </a:p>
        </p:txBody>
      </p:sp>
      <p:sp>
        <p:nvSpPr>
          <p:cNvPr id="20" name="Shape 18"/>
          <p:cNvSpPr/>
          <p:nvPr/>
        </p:nvSpPr>
        <p:spPr>
          <a:xfrm>
            <a:off x="502920" y="2971800"/>
            <a:ext cx="594360" cy="594360"/>
          </a:xfrm>
          <a:prstGeom prst="rect">
            <a:avLst/>
          </a:prstGeom>
          <a:solidFill>
            <a:srgbClr val="F4F0EA"/>
          </a:solidFill>
          <a:ln w="12700">
            <a:solidFill>
              <a:srgbClr val="F4F0EA"/>
            </a:solidFill>
            <a:prstDash val="solid"/>
          </a:ln>
        </p:spPr>
      </p:sp>
      <p:sp>
        <p:nvSpPr>
          <p:cNvPr id="21" name="Text 19"/>
          <p:cNvSpPr txBox="1"/>
          <p:nvPr/>
        </p:nvSpPr>
        <p:spPr>
          <a:xfrm>
            <a:off x="502920" y="2971800"/>
            <a:ext cx="594360" cy="594360"/>
          </a:xfrm>
          <a:prstGeom prst="rect">
            <a:avLst/>
          </a:prstGeom>
          <a:noFill/>
          <a:ln/>
        </p:spPr>
        <p:txBody>
          <a:bodyPr wrap="square" lIns="0" tIns="0" rIns="0" bIns="0" rtlCol="0" anchor="ctr"/>
          <a:lstStyle/>
          <a:p>
            <a:pPr algn="ctr" indent="0" marL="0">
              <a:buNone/>
            </a:pPr>
            <a:r>
              <a:rPr lang="en-US" sz="1800" i="1" dirty="0">
                <a:solidFill>
                  <a:srgbClr val="1F1E1C"/>
                </a:solidFill>
                <a:latin typeface="Lora" pitchFamily="34" charset="0"/>
                <a:ea typeface="Lora" pitchFamily="34" charset="-122"/>
                <a:cs typeface="Lora" pitchFamily="34" charset="-120"/>
              </a:rPr>
              <a:t>ec</a:t>
            </a:r>
            <a:endParaRPr lang="en-US" sz="1800" dirty="0"/>
          </a:p>
        </p:txBody>
      </p:sp>
      <p:sp>
        <p:nvSpPr>
          <p:cNvPr id="22" name="Shape 20"/>
          <p:cNvSpPr/>
          <p:nvPr/>
        </p:nvSpPr>
        <p:spPr>
          <a:xfrm>
            <a:off x="1216152" y="2971800"/>
            <a:ext cx="594360" cy="594360"/>
          </a:xfrm>
          <a:prstGeom prst="rect">
            <a:avLst/>
          </a:prstGeom>
          <a:solidFill>
            <a:srgbClr val="1F1E1C"/>
          </a:solidFill>
          <a:ln w="12700">
            <a:solidFill>
              <a:srgbClr val="1F1E1C"/>
            </a:solidFill>
            <a:prstDash val="solid"/>
          </a:ln>
        </p:spPr>
      </p:sp>
      <p:sp>
        <p:nvSpPr>
          <p:cNvPr id="23" name="Text 21"/>
          <p:cNvSpPr txBox="1"/>
          <p:nvPr/>
        </p:nvSpPr>
        <p:spPr>
          <a:xfrm>
            <a:off x="1216152" y="2971800"/>
            <a:ext cx="594360" cy="594360"/>
          </a:xfrm>
          <a:prstGeom prst="rect">
            <a:avLst/>
          </a:prstGeom>
          <a:noFill/>
          <a:ln/>
        </p:spPr>
        <p:txBody>
          <a:bodyPr wrap="square" lIns="0" tIns="0" rIns="0" bIns="0" rtlCol="0" anchor="ctr"/>
          <a:lstStyle/>
          <a:p>
            <a:pPr algn="ctr" indent="0" marL="0">
              <a:buNone/>
            </a:pPr>
            <a:r>
              <a:rPr lang="en-US" sz="1800" i="1" dirty="0">
                <a:solidFill>
                  <a:srgbClr val="FFFFFF"/>
                </a:solidFill>
                <a:latin typeface="Lora" pitchFamily="34" charset="0"/>
                <a:ea typeface="Lora" pitchFamily="34" charset="-122"/>
                <a:cs typeface="Lora" pitchFamily="34" charset="-120"/>
              </a:rPr>
              <a:t>ec</a:t>
            </a:r>
            <a:endParaRPr lang="en-US" sz="1800" dirty="0"/>
          </a:p>
        </p:txBody>
      </p:sp>
      <p:sp>
        <p:nvSpPr>
          <p:cNvPr id="24" name="Shape 22"/>
          <p:cNvSpPr/>
          <p:nvPr/>
        </p:nvSpPr>
        <p:spPr>
          <a:xfrm>
            <a:off x="1929384" y="2971800"/>
            <a:ext cx="594360" cy="594360"/>
          </a:xfrm>
          <a:prstGeom prst="rect">
            <a:avLst/>
          </a:prstGeom>
          <a:solidFill>
            <a:srgbClr val="A88A5B"/>
          </a:solidFill>
          <a:ln w="12700">
            <a:solidFill>
              <a:srgbClr val="A88A5B"/>
            </a:solidFill>
            <a:prstDash val="solid"/>
          </a:ln>
        </p:spPr>
      </p:sp>
      <p:sp>
        <p:nvSpPr>
          <p:cNvPr id="25" name="Text 23"/>
          <p:cNvSpPr txBox="1"/>
          <p:nvPr/>
        </p:nvSpPr>
        <p:spPr>
          <a:xfrm>
            <a:off x="1929384" y="2971800"/>
            <a:ext cx="594360" cy="594360"/>
          </a:xfrm>
          <a:prstGeom prst="rect">
            <a:avLst/>
          </a:prstGeom>
          <a:noFill/>
          <a:ln/>
        </p:spPr>
        <p:txBody>
          <a:bodyPr wrap="square" lIns="0" tIns="0" rIns="0" bIns="0" rtlCol="0" anchor="ctr"/>
          <a:lstStyle/>
          <a:p>
            <a:pPr algn="ctr" indent="0" marL="0">
              <a:buNone/>
            </a:pPr>
            <a:r>
              <a:rPr lang="en-US" sz="1800" i="1" dirty="0">
                <a:solidFill>
                  <a:srgbClr val="FFFFFF"/>
                </a:solidFill>
                <a:latin typeface="Lora" pitchFamily="34" charset="0"/>
                <a:ea typeface="Lora" pitchFamily="34" charset="-122"/>
                <a:cs typeface="Lora" pitchFamily="34" charset="-120"/>
              </a:rPr>
              <a:t>ec</a:t>
            </a:r>
            <a:endParaRPr lang="en-US" sz="1800" dirty="0"/>
          </a:p>
        </p:txBody>
      </p:sp>
      <p:sp>
        <p:nvSpPr>
          <p:cNvPr id="26" name="Text 24"/>
          <p:cNvSpPr txBox="1"/>
          <p:nvPr/>
        </p:nvSpPr>
        <p:spPr>
          <a:xfrm>
            <a:off x="502920" y="3630168"/>
            <a:ext cx="265176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Lower-case “ec” — app icon, favicon, fabric tag</a:t>
            </a:r>
            <a:endParaRPr lang="en-US" sz="650" dirty="0"/>
          </a:p>
        </p:txBody>
      </p:sp>
      <p:sp>
        <p:nvSpPr>
          <p:cNvPr id="27" name="Text 25"/>
          <p:cNvSpPr txBox="1"/>
          <p:nvPr/>
        </p:nvSpPr>
        <p:spPr>
          <a:xfrm>
            <a:off x="3429000" y="2743200"/>
            <a:ext cx="2651760" cy="201168"/>
          </a:xfrm>
          <a:prstGeom prst="rect">
            <a:avLst/>
          </a:prstGeom>
          <a:noFill/>
          <a:ln/>
        </p:spPr>
        <p:txBody>
          <a:bodyPr wrap="square" lIns="0" tIns="0" rIns="0" bIns="0" rtlCol="0" anchor="t"/>
          <a:lstStyle/>
          <a:p>
            <a:pPr indent="0" marL="0">
              <a:buNone/>
            </a:pPr>
            <a:r>
              <a:rPr lang="en-US" sz="750" b="1" spc="300" kern="0" dirty="0">
                <a:solidFill>
                  <a:srgbClr val="2B2926"/>
                </a:solidFill>
                <a:latin typeface="Arial" pitchFamily="34" charset="0"/>
                <a:ea typeface="Arial" pitchFamily="34" charset="-122"/>
                <a:cs typeface="Arial" pitchFamily="34" charset="-120"/>
              </a:rPr>
              <a:t>CLEAR SPACE + MINIMUM SIZE</a:t>
            </a:r>
            <a:endParaRPr lang="en-US" sz="750" dirty="0"/>
          </a:p>
        </p:txBody>
      </p:sp>
      <p:sp>
        <p:nvSpPr>
          <p:cNvPr id="28" name="Text 26"/>
          <p:cNvSpPr txBox="1"/>
          <p:nvPr/>
        </p:nvSpPr>
        <p:spPr>
          <a:xfrm>
            <a:off x="3429000" y="2971800"/>
            <a:ext cx="2651760" cy="640080"/>
          </a:xfrm>
          <a:prstGeom prst="rect">
            <a:avLst/>
          </a:prstGeom>
          <a:noFill/>
          <a:ln/>
        </p:spPr>
        <p:txBody>
          <a:bodyPr wrap="square" lIns="0" tIns="0" rIns="0" bIns="0" rtlCol="0" anchor="t"/>
          <a:lstStyle/>
          <a:p>
            <a:pPr indent="0" marL="0">
              <a:lnSpc>
                <a:spcPct val="115000"/>
              </a:lnSpc>
              <a:buNone/>
            </a:pPr>
            <a:r>
              <a:rPr lang="en-US" sz="700" dirty="0">
                <a:solidFill>
                  <a:srgbClr val="4A4640"/>
                </a:solidFill>
                <a:latin typeface="Arial" pitchFamily="34" charset="0"/>
                <a:ea typeface="Arial" pitchFamily="34" charset="-122"/>
                <a:cs typeface="Arial" pitchFamily="34" charset="-120"/>
              </a:rPr>
              <a:t>Clear space on all sides equals the x-height of “everyday”. Minimum width 30 mm in print, 90 px on screen. Below that, use the monogram alone.</a:t>
            </a:r>
            <a:endParaRPr lang="en-US" sz="700" dirty="0"/>
          </a:p>
        </p:txBody>
      </p:sp>
      <p:sp>
        <p:nvSpPr>
          <p:cNvPr id="29" name="Text 27"/>
          <p:cNvSpPr txBox="1"/>
          <p:nvPr/>
        </p:nvSpPr>
        <p:spPr>
          <a:xfrm>
            <a:off x="502920" y="3977640"/>
            <a:ext cx="5760720" cy="256032"/>
          </a:xfrm>
          <a:prstGeom prst="rect">
            <a:avLst/>
          </a:prstGeom>
          <a:noFill/>
          <a:ln/>
        </p:spPr>
        <p:txBody>
          <a:bodyPr wrap="square" lIns="0" tIns="0" rIns="0" bIns="0" rtlCol="0" anchor="t"/>
          <a:lstStyle/>
          <a:p>
            <a:pPr indent="0" marL="0">
              <a:buNone/>
            </a:pPr>
            <a:r>
              <a:rPr lang="en-US" sz="1000" b="1" spc="350" kern="0" dirty="0">
                <a:solidFill>
                  <a:srgbClr val="2B2926"/>
                </a:solidFill>
                <a:latin typeface="Arial" pitchFamily="34" charset="0"/>
                <a:ea typeface="Arial" pitchFamily="34" charset="-122"/>
                <a:cs typeface="Arial" pitchFamily="34" charset="-120"/>
              </a:rPr>
              <a:t>WORDMARK ON BACKGROUNDS</a:t>
            </a:r>
            <a:endParaRPr lang="en-US" sz="1000" dirty="0"/>
          </a:p>
        </p:txBody>
      </p:sp>
      <p:sp>
        <p:nvSpPr>
          <p:cNvPr id="30" name="Shape 28"/>
          <p:cNvSpPr/>
          <p:nvPr/>
        </p:nvSpPr>
        <p:spPr>
          <a:xfrm>
            <a:off x="502920" y="4279392"/>
            <a:ext cx="1737360" cy="658368"/>
          </a:xfrm>
          <a:prstGeom prst="rect">
            <a:avLst/>
          </a:prstGeom>
          <a:solidFill>
            <a:srgbClr val="FFFFFF"/>
          </a:solidFill>
          <a:ln w="9525">
            <a:solidFill>
              <a:srgbClr val="D6CCBE"/>
            </a:solidFill>
            <a:prstDash val="solid"/>
          </a:ln>
        </p:spPr>
      </p:sp>
      <p:sp>
        <p:nvSpPr>
          <p:cNvPr id="31" name="Text 29"/>
          <p:cNvSpPr txBox="1"/>
          <p:nvPr/>
        </p:nvSpPr>
        <p:spPr>
          <a:xfrm>
            <a:off x="502920" y="4279392"/>
            <a:ext cx="1737360" cy="279400"/>
          </a:xfrm>
          <a:prstGeom prst="rect">
            <a:avLst/>
          </a:prstGeom>
          <a:noFill/>
          <a:ln/>
        </p:spPr>
        <p:txBody>
          <a:bodyPr wrap="square" lIns="0" tIns="0" rIns="0" bIns="0" rtlCol="0" anchor="ctr"/>
          <a:lstStyle/>
          <a:p>
            <a:pPr algn="ctr" indent="0" marL="0">
              <a:buNone/>
            </a:pPr>
            <a:r>
              <a:rPr lang="en-US" sz="1100" i="1" dirty="0">
                <a:solidFill>
                  <a:srgbClr val="1F1E1C"/>
                </a:solidFill>
                <a:latin typeface="Lora" pitchFamily="34" charset="0"/>
                <a:ea typeface="Lora" pitchFamily="34" charset="-122"/>
                <a:cs typeface="Lora" pitchFamily="34" charset="-120"/>
              </a:rPr>
              <a:t>everyday</a:t>
            </a:r>
            <a:pPr algn="ctr" indent="0" marL="0">
              <a:buNone/>
            </a:pPr>
            <a:r>
              <a:rPr lang="en-US" sz="1100" spc="100" kern="0" dirty="0">
                <a:solidFill>
                  <a:srgbClr val="1F1E1C"/>
                </a:solidFill>
                <a:latin typeface="Lora" pitchFamily="34" charset="0"/>
                <a:ea typeface="Lora" pitchFamily="34" charset="-122"/>
                <a:cs typeface="Lora" pitchFamily="34" charset="-120"/>
              </a:rPr>
              <a:t> curtains</a:t>
            </a:r>
            <a:endParaRPr lang="en-US" sz="1100" dirty="0"/>
          </a:p>
        </p:txBody>
      </p:sp>
      <p:sp>
        <p:nvSpPr>
          <p:cNvPr id="32" name="Text 30"/>
          <p:cNvSpPr txBox="1"/>
          <p:nvPr/>
        </p:nvSpPr>
        <p:spPr>
          <a:xfrm>
            <a:off x="502920" y="4983480"/>
            <a:ext cx="173736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On Daylight — primary</a:t>
            </a:r>
            <a:endParaRPr lang="en-US" sz="650" dirty="0"/>
          </a:p>
        </p:txBody>
      </p:sp>
      <p:sp>
        <p:nvSpPr>
          <p:cNvPr id="33" name="Shape 31"/>
          <p:cNvSpPr/>
          <p:nvPr/>
        </p:nvSpPr>
        <p:spPr>
          <a:xfrm>
            <a:off x="2377440" y="4279392"/>
            <a:ext cx="1737360" cy="658368"/>
          </a:xfrm>
          <a:prstGeom prst="rect">
            <a:avLst/>
          </a:prstGeom>
          <a:solidFill>
            <a:srgbClr val="1F1E1C"/>
          </a:solidFill>
          <a:ln w="12700">
            <a:solidFill>
              <a:srgbClr val="1F1E1C"/>
            </a:solidFill>
            <a:prstDash val="solid"/>
          </a:ln>
        </p:spPr>
      </p:sp>
      <p:sp>
        <p:nvSpPr>
          <p:cNvPr id="34" name="Text 32"/>
          <p:cNvSpPr txBox="1"/>
          <p:nvPr/>
        </p:nvSpPr>
        <p:spPr>
          <a:xfrm>
            <a:off x="2377440" y="4279392"/>
            <a:ext cx="1737360" cy="279400"/>
          </a:xfrm>
          <a:prstGeom prst="rect">
            <a:avLst/>
          </a:prstGeom>
          <a:noFill/>
          <a:ln/>
        </p:spPr>
        <p:txBody>
          <a:bodyPr wrap="square" lIns="0" tIns="0" rIns="0" bIns="0" rtlCol="0" anchor="ctr"/>
          <a:lstStyle/>
          <a:p>
            <a:pPr algn="ctr" indent="0" marL="0">
              <a:buNone/>
            </a:pPr>
            <a:r>
              <a:rPr lang="en-US" sz="1100" i="1" dirty="0">
                <a:solidFill>
                  <a:srgbClr val="FFFFFF"/>
                </a:solidFill>
                <a:latin typeface="Lora" pitchFamily="34" charset="0"/>
                <a:ea typeface="Lora" pitchFamily="34" charset="-122"/>
                <a:cs typeface="Lora" pitchFamily="34" charset="-120"/>
              </a:rPr>
              <a:t>everyday</a:t>
            </a:r>
            <a:pPr algn="ctr" indent="0" marL="0">
              <a:buNone/>
            </a:pPr>
            <a:r>
              <a:rPr lang="en-US" sz="1100" spc="100" kern="0" dirty="0">
                <a:solidFill>
                  <a:srgbClr val="FFFFFF"/>
                </a:solidFill>
                <a:latin typeface="Lora" pitchFamily="34" charset="0"/>
                <a:ea typeface="Lora" pitchFamily="34" charset="-122"/>
                <a:cs typeface="Lora" pitchFamily="34" charset="-120"/>
              </a:rPr>
              <a:t> curtains</a:t>
            </a:r>
            <a:endParaRPr lang="en-US" sz="1100" dirty="0"/>
          </a:p>
        </p:txBody>
      </p:sp>
      <p:sp>
        <p:nvSpPr>
          <p:cNvPr id="35" name="Text 33"/>
          <p:cNvSpPr txBox="1"/>
          <p:nvPr/>
        </p:nvSpPr>
        <p:spPr>
          <a:xfrm>
            <a:off x="2377440" y="4983480"/>
            <a:ext cx="173736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On Charcoal — reversed</a:t>
            </a:r>
            <a:endParaRPr lang="en-US" sz="650" dirty="0"/>
          </a:p>
        </p:txBody>
      </p:sp>
      <p:sp>
        <p:nvSpPr>
          <p:cNvPr id="36" name="Shape 34"/>
          <p:cNvSpPr/>
          <p:nvPr/>
        </p:nvSpPr>
        <p:spPr>
          <a:xfrm>
            <a:off x="4251960" y="4279392"/>
            <a:ext cx="1737360" cy="658368"/>
          </a:xfrm>
          <a:prstGeom prst="rect">
            <a:avLst/>
          </a:prstGeom>
          <a:solidFill>
            <a:srgbClr val="D6CCBE"/>
          </a:solidFill>
          <a:ln w="12700">
            <a:solidFill>
              <a:srgbClr val="D6CCBE"/>
            </a:solidFill>
            <a:prstDash val="solid"/>
          </a:ln>
        </p:spPr>
      </p:sp>
      <p:sp>
        <p:nvSpPr>
          <p:cNvPr id="37" name="Text 35"/>
          <p:cNvSpPr txBox="1"/>
          <p:nvPr/>
        </p:nvSpPr>
        <p:spPr>
          <a:xfrm>
            <a:off x="4251960" y="4279392"/>
            <a:ext cx="1737360" cy="279400"/>
          </a:xfrm>
          <a:prstGeom prst="rect">
            <a:avLst/>
          </a:prstGeom>
          <a:noFill/>
          <a:ln/>
        </p:spPr>
        <p:txBody>
          <a:bodyPr wrap="square" lIns="0" tIns="0" rIns="0" bIns="0" rtlCol="0" anchor="ctr"/>
          <a:lstStyle/>
          <a:p>
            <a:pPr algn="ctr" indent="0" marL="0">
              <a:buNone/>
            </a:pPr>
            <a:r>
              <a:rPr lang="en-US" sz="1100" i="1" dirty="0">
                <a:solidFill>
                  <a:srgbClr val="1F1E1C"/>
                </a:solidFill>
                <a:latin typeface="Lora" pitchFamily="34" charset="0"/>
                <a:ea typeface="Lora" pitchFamily="34" charset="-122"/>
                <a:cs typeface="Lora" pitchFamily="34" charset="-120"/>
              </a:rPr>
              <a:t>everyday</a:t>
            </a:r>
            <a:pPr algn="ctr" indent="0" marL="0">
              <a:buNone/>
            </a:pPr>
            <a:r>
              <a:rPr lang="en-US" sz="1100" spc="100" kern="0" dirty="0">
                <a:solidFill>
                  <a:srgbClr val="1F1E1C"/>
                </a:solidFill>
                <a:latin typeface="Lora" pitchFamily="34" charset="0"/>
                <a:ea typeface="Lora" pitchFamily="34" charset="-122"/>
                <a:cs typeface="Lora" pitchFamily="34" charset="-120"/>
              </a:rPr>
              <a:t> curtains</a:t>
            </a:r>
            <a:endParaRPr lang="en-US" sz="1100" dirty="0"/>
          </a:p>
        </p:txBody>
      </p:sp>
      <p:sp>
        <p:nvSpPr>
          <p:cNvPr id="38" name="Text 36"/>
          <p:cNvSpPr txBox="1"/>
          <p:nvPr/>
        </p:nvSpPr>
        <p:spPr>
          <a:xfrm>
            <a:off x="4251960" y="4983480"/>
            <a:ext cx="173736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On Sand / photography</a:t>
            </a:r>
            <a:endParaRPr lang="en-US" sz="650" dirty="0"/>
          </a:p>
        </p:txBody>
      </p:sp>
      <p:sp>
        <p:nvSpPr>
          <p:cNvPr id="39" name="Text 37"/>
          <p:cNvSpPr txBox="1"/>
          <p:nvPr/>
        </p:nvSpPr>
        <p:spPr>
          <a:xfrm>
            <a:off x="502920" y="5349240"/>
            <a:ext cx="2743200" cy="256032"/>
          </a:xfrm>
          <a:prstGeom prst="rect">
            <a:avLst/>
          </a:prstGeom>
          <a:noFill/>
          <a:ln/>
        </p:spPr>
        <p:txBody>
          <a:bodyPr wrap="square" lIns="0" tIns="0" rIns="0" bIns="0" rtlCol="0" anchor="t"/>
          <a:lstStyle/>
          <a:p>
            <a:pPr indent="0" marL="0">
              <a:buNone/>
            </a:pPr>
            <a:r>
              <a:rPr lang="en-US" sz="1000" b="1" spc="350" kern="0" dirty="0">
                <a:solidFill>
                  <a:srgbClr val="2B2926"/>
                </a:solidFill>
                <a:latin typeface="Arial" pitchFamily="34" charset="0"/>
                <a:ea typeface="Arial" pitchFamily="34" charset="-122"/>
                <a:cs typeface="Arial" pitchFamily="34" charset="-120"/>
              </a:rPr>
              <a:t>MISUSE — NEVER</a:t>
            </a:r>
            <a:endParaRPr lang="en-US" sz="1000" dirty="0"/>
          </a:p>
        </p:txBody>
      </p:sp>
      <p:sp>
        <p:nvSpPr>
          <p:cNvPr id="40" name="Text 38"/>
          <p:cNvSpPr txBox="1"/>
          <p:nvPr/>
        </p:nvSpPr>
        <p:spPr>
          <a:xfrm>
            <a:off x="2926080" y="5367528"/>
            <a:ext cx="3063240" cy="201168"/>
          </a:xfrm>
          <a:prstGeom prst="rect">
            <a:avLst/>
          </a:prstGeom>
          <a:noFill/>
          <a:ln/>
        </p:spPr>
        <p:txBody>
          <a:bodyPr wrap="square" lIns="0" tIns="0" rIns="0" bIns="0" rtlCol="0" anchor="t"/>
          <a:lstStyle/>
          <a:p>
            <a:pPr algn="r" indent="0" marL="0">
              <a:buNone/>
            </a:pPr>
            <a:r>
              <a:rPr lang="en-US" sz="650" dirty="0">
                <a:solidFill>
                  <a:srgbClr val="8C8477"/>
                </a:solidFill>
                <a:latin typeface="Arial" pitchFamily="34" charset="0"/>
                <a:ea typeface="Arial" pitchFamily="34" charset="-122"/>
                <a:cs typeface="Arial" pitchFamily="34" charset="-120"/>
              </a:rPr>
              <a:t>recolour   ·   distort   ·   rotate   ·   add effects</a:t>
            </a:r>
            <a:endParaRPr lang="en-US" sz="650" dirty="0"/>
          </a:p>
        </p:txBody>
      </p:sp>
      <p:sp>
        <p:nvSpPr>
          <p:cNvPr id="41" name="Shape 39"/>
          <p:cNvSpPr/>
          <p:nvPr/>
        </p:nvSpPr>
        <p:spPr>
          <a:xfrm>
            <a:off x="502920" y="5623560"/>
            <a:ext cx="1737360" cy="502920"/>
          </a:xfrm>
          <a:prstGeom prst="rect">
            <a:avLst/>
          </a:prstGeom>
          <a:solidFill>
            <a:srgbClr val="F4F0EA"/>
          </a:solidFill>
          <a:ln w="12700">
            <a:solidFill>
              <a:srgbClr val="F4F0EA"/>
            </a:solidFill>
            <a:prstDash val="solid"/>
          </a:ln>
        </p:spPr>
      </p:sp>
      <p:sp>
        <p:nvSpPr>
          <p:cNvPr id="42" name="Text 40"/>
          <p:cNvSpPr txBox="1"/>
          <p:nvPr/>
        </p:nvSpPr>
        <p:spPr>
          <a:xfrm>
            <a:off x="502920" y="5623560"/>
            <a:ext cx="1737360" cy="502920"/>
          </a:xfrm>
          <a:prstGeom prst="rect">
            <a:avLst/>
          </a:prstGeom>
          <a:noFill/>
          <a:ln/>
        </p:spPr>
        <p:txBody>
          <a:bodyPr wrap="square" lIns="0" tIns="0" rIns="0" bIns="0" rtlCol="0" anchor="ctr"/>
          <a:lstStyle/>
          <a:p>
            <a:pPr algn="ctr" indent="0" marL="0">
              <a:buNone/>
            </a:pPr>
            <a:r>
              <a:rPr lang="en-US" sz="1100" i="1" dirty="0">
                <a:solidFill>
                  <a:srgbClr val="B7405C"/>
                </a:solidFill>
                <a:latin typeface="Lora" pitchFamily="34" charset="0"/>
                <a:ea typeface="Lora" pitchFamily="34" charset="-122"/>
                <a:cs typeface="Lora" pitchFamily="34" charset="-120"/>
              </a:rPr>
              <a:t>everyday</a:t>
            </a:r>
            <a:pPr algn="ctr" indent="0" marL="0">
              <a:buNone/>
            </a:pPr>
            <a:r>
              <a:rPr lang="en-US" sz="1100" spc="100" kern="0" dirty="0">
                <a:solidFill>
                  <a:srgbClr val="B7405C"/>
                </a:solidFill>
                <a:latin typeface="Lora" pitchFamily="34" charset="0"/>
                <a:ea typeface="Lora" pitchFamily="34" charset="-122"/>
                <a:cs typeface="Lora" pitchFamily="34" charset="-120"/>
              </a:rPr>
              <a:t> curtains</a:t>
            </a:r>
            <a:endParaRPr lang="en-US" sz="1100" dirty="0"/>
          </a:p>
        </p:txBody>
      </p:sp>
      <p:sp>
        <p:nvSpPr>
          <p:cNvPr id="43" name="Shape 41"/>
          <p:cNvSpPr/>
          <p:nvPr/>
        </p:nvSpPr>
        <p:spPr>
          <a:xfrm flipV="1">
            <a:off x="502920" y="5623560"/>
            <a:ext cx="1737360" cy="502920"/>
          </a:xfrm>
          <a:prstGeom prst="line">
            <a:avLst/>
          </a:prstGeom>
          <a:noFill/>
          <a:ln w="12700">
            <a:solidFill>
              <a:srgbClr val="C0392B"/>
            </a:solidFill>
            <a:prstDash val="solid"/>
          </a:ln>
        </p:spPr>
      </p:sp>
      <p:sp>
        <p:nvSpPr>
          <p:cNvPr id="44" name="Text 42"/>
          <p:cNvSpPr txBox="1"/>
          <p:nvPr/>
        </p:nvSpPr>
        <p:spPr>
          <a:xfrm>
            <a:off x="502920" y="6163056"/>
            <a:ext cx="173736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No recolouring</a:t>
            </a:r>
            <a:endParaRPr lang="en-US" sz="650" dirty="0"/>
          </a:p>
        </p:txBody>
      </p:sp>
      <p:sp>
        <p:nvSpPr>
          <p:cNvPr id="45" name="Shape 43"/>
          <p:cNvSpPr/>
          <p:nvPr/>
        </p:nvSpPr>
        <p:spPr>
          <a:xfrm>
            <a:off x="2377440" y="5623560"/>
            <a:ext cx="1737360" cy="502920"/>
          </a:xfrm>
          <a:prstGeom prst="rect">
            <a:avLst/>
          </a:prstGeom>
          <a:solidFill>
            <a:srgbClr val="F4F0EA"/>
          </a:solidFill>
          <a:ln w="12700">
            <a:solidFill>
              <a:srgbClr val="F4F0EA"/>
            </a:solidFill>
            <a:prstDash val="solid"/>
          </a:ln>
        </p:spPr>
      </p:sp>
      <p:sp>
        <p:nvSpPr>
          <p:cNvPr id="46" name="Text 44"/>
          <p:cNvSpPr txBox="1"/>
          <p:nvPr/>
        </p:nvSpPr>
        <p:spPr>
          <a:xfrm>
            <a:off x="2377440" y="5623560"/>
            <a:ext cx="1737360" cy="502920"/>
          </a:xfrm>
          <a:prstGeom prst="rect">
            <a:avLst/>
          </a:prstGeom>
          <a:noFill/>
          <a:ln/>
        </p:spPr>
        <p:txBody>
          <a:bodyPr wrap="square" lIns="0" tIns="0" rIns="0" bIns="0" rtlCol="0" anchor="ctr"/>
          <a:lstStyle/>
          <a:p>
            <a:pPr algn="ctr" indent="0" marL="0">
              <a:buNone/>
            </a:pPr>
            <a:r>
              <a:rPr lang="en-US" sz="1100" i="1" dirty="0">
                <a:solidFill>
                  <a:srgbClr val="1F1E1C"/>
                </a:solidFill>
                <a:latin typeface="Lora" pitchFamily="34" charset="0"/>
                <a:ea typeface="Lora" pitchFamily="34" charset="-122"/>
                <a:cs typeface="Lora" pitchFamily="34" charset="-120"/>
              </a:rPr>
              <a:t>everyday</a:t>
            </a:r>
            <a:pPr algn="ctr" indent="0" marL="0">
              <a:buNone/>
            </a:pPr>
            <a:r>
              <a:rPr lang="en-US" sz="1300" spc="400" kern="0" dirty="0">
                <a:solidFill>
                  <a:srgbClr val="1F1E1C"/>
                </a:solidFill>
                <a:latin typeface="Lora" pitchFamily="34" charset="0"/>
                <a:ea typeface="Lora" pitchFamily="34" charset="-122"/>
                <a:cs typeface="Lora" pitchFamily="34" charset="-120"/>
              </a:rPr>
              <a:t> curtains</a:t>
            </a:r>
            <a:endParaRPr lang="en-US" sz="1100" dirty="0"/>
          </a:p>
        </p:txBody>
      </p:sp>
      <p:sp>
        <p:nvSpPr>
          <p:cNvPr id="47" name="Shape 45"/>
          <p:cNvSpPr/>
          <p:nvPr/>
        </p:nvSpPr>
        <p:spPr>
          <a:xfrm flipV="1">
            <a:off x="2377440" y="5623560"/>
            <a:ext cx="1737360" cy="502920"/>
          </a:xfrm>
          <a:prstGeom prst="line">
            <a:avLst/>
          </a:prstGeom>
          <a:noFill/>
          <a:ln w="12700">
            <a:solidFill>
              <a:srgbClr val="C0392B"/>
            </a:solidFill>
            <a:prstDash val="solid"/>
          </a:ln>
        </p:spPr>
      </p:sp>
      <p:sp>
        <p:nvSpPr>
          <p:cNvPr id="48" name="Text 46"/>
          <p:cNvSpPr txBox="1"/>
          <p:nvPr/>
        </p:nvSpPr>
        <p:spPr>
          <a:xfrm>
            <a:off x="2377440" y="6163056"/>
            <a:ext cx="173736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No distortion</a:t>
            </a:r>
            <a:endParaRPr lang="en-US" sz="650" dirty="0"/>
          </a:p>
        </p:txBody>
      </p:sp>
      <p:sp>
        <p:nvSpPr>
          <p:cNvPr id="49" name="Shape 47"/>
          <p:cNvSpPr/>
          <p:nvPr/>
        </p:nvSpPr>
        <p:spPr>
          <a:xfrm>
            <a:off x="4251960" y="5623560"/>
            <a:ext cx="1737360" cy="502920"/>
          </a:xfrm>
          <a:prstGeom prst="rect">
            <a:avLst/>
          </a:prstGeom>
          <a:solidFill>
            <a:srgbClr val="F4F0EA"/>
          </a:solidFill>
          <a:ln w="12700">
            <a:solidFill>
              <a:srgbClr val="F4F0EA"/>
            </a:solidFill>
            <a:prstDash val="solid"/>
          </a:ln>
        </p:spPr>
      </p:sp>
      <p:sp>
        <p:nvSpPr>
          <p:cNvPr id="50" name="Text 48"/>
          <p:cNvSpPr txBox="1"/>
          <p:nvPr/>
        </p:nvSpPr>
        <p:spPr>
          <a:xfrm rot="-720000">
            <a:off x="4251960" y="5623560"/>
            <a:ext cx="1737360" cy="502920"/>
          </a:xfrm>
          <a:prstGeom prst="rect">
            <a:avLst/>
          </a:prstGeom>
          <a:noFill/>
          <a:ln/>
        </p:spPr>
        <p:txBody>
          <a:bodyPr wrap="square" lIns="0" tIns="0" rIns="0" bIns="0" rtlCol="0" anchor="ctr"/>
          <a:lstStyle/>
          <a:p>
            <a:pPr algn="ctr" indent="0" marL="0">
              <a:buNone/>
            </a:pPr>
            <a:r>
              <a:rPr lang="en-US" sz="1100" i="1" dirty="0">
                <a:solidFill>
                  <a:srgbClr val="1F1E1C"/>
                </a:solidFill>
                <a:latin typeface="Lora" pitchFamily="34" charset="0"/>
                <a:ea typeface="Lora" pitchFamily="34" charset="-122"/>
                <a:cs typeface="Lora" pitchFamily="34" charset="-120"/>
              </a:rPr>
              <a:t>everyday</a:t>
            </a:r>
            <a:pPr algn="ctr" indent="0" marL="0">
              <a:buNone/>
            </a:pPr>
            <a:r>
              <a:rPr lang="en-US" sz="1100" spc="100" kern="0" dirty="0">
                <a:solidFill>
                  <a:srgbClr val="1F1E1C"/>
                </a:solidFill>
                <a:latin typeface="Lora" pitchFamily="34" charset="0"/>
                <a:ea typeface="Lora" pitchFamily="34" charset="-122"/>
                <a:cs typeface="Lora" pitchFamily="34" charset="-120"/>
              </a:rPr>
              <a:t> curtains</a:t>
            </a:r>
            <a:endParaRPr lang="en-US" sz="1100" dirty="0"/>
          </a:p>
        </p:txBody>
      </p:sp>
      <p:sp>
        <p:nvSpPr>
          <p:cNvPr id="51" name="Shape 49"/>
          <p:cNvSpPr/>
          <p:nvPr/>
        </p:nvSpPr>
        <p:spPr>
          <a:xfrm flipV="1">
            <a:off x="4251960" y="5623560"/>
            <a:ext cx="1737360" cy="502920"/>
          </a:xfrm>
          <a:prstGeom prst="line">
            <a:avLst/>
          </a:prstGeom>
          <a:noFill/>
          <a:ln w="12700">
            <a:solidFill>
              <a:srgbClr val="C0392B"/>
            </a:solidFill>
            <a:prstDash val="solid"/>
          </a:ln>
        </p:spPr>
      </p:sp>
      <p:sp>
        <p:nvSpPr>
          <p:cNvPr id="52" name="Text 50"/>
          <p:cNvSpPr txBox="1"/>
          <p:nvPr/>
        </p:nvSpPr>
        <p:spPr>
          <a:xfrm>
            <a:off x="4251960" y="6163056"/>
            <a:ext cx="173736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No rotation</a:t>
            </a:r>
            <a:endParaRPr lang="en-US" sz="650" dirty="0"/>
          </a:p>
        </p:txBody>
      </p:sp>
      <p:sp>
        <p:nvSpPr>
          <p:cNvPr id="53" name="Shape 51"/>
          <p:cNvSpPr/>
          <p:nvPr/>
        </p:nvSpPr>
        <p:spPr>
          <a:xfrm>
            <a:off x="6327648" y="1097280"/>
            <a:ext cx="10973" cy="5029200"/>
          </a:xfrm>
          <a:prstGeom prst="rect">
            <a:avLst/>
          </a:prstGeom>
          <a:solidFill>
            <a:srgbClr val="D6CCBE"/>
          </a:solidFill>
          <a:ln w="12700">
            <a:solidFill>
              <a:srgbClr val="D6CCBE"/>
            </a:solidFill>
            <a:prstDash val="solid"/>
          </a:ln>
        </p:spPr>
      </p:sp>
      <p:sp>
        <p:nvSpPr>
          <p:cNvPr id="54" name="Text 52"/>
          <p:cNvSpPr txBox="1"/>
          <p:nvPr/>
        </p:nvSpPr>
        <p:spPr>
          <a:xfrm>
            <a:off x="6583680" y="1097280"/>
            <a:ext cx="5102352" cy="256032"/>
          </a:xfrm>
          <a:prstGeom prst="rect">
            <a:avLst/>
          </a:prstGeom>
          <a:noFill/>
          <a:ln/>
        </p:spPr>
        <p:txBody>
          <a:bodyPr wrap="square" lIns="0" tIns="0" rIns="0" bIns="0" rtlCol="0" anchor="t"/>
          <a:lstStyle/>
          <a:p>
            <a:pPr indent="0" marL="0">
              <a:buNone/>
            </a:pPr>
            <a:r>
              <a:rPr lang="en-US" sz="1000" b="1" spc="350" kern="0" dirty="0">
                <a:solidFill>
                  <a:srgbClr val="2B2926"/>
                </a:solidFill>
                <a:latin typeface="Arial" pitchFamily="34" charset="0"/>
                <a:ea typeface="Arial" pitchFamily="34" charset="-122"/>
                <a:cs typeface="Arial" pitchFamily="34" charset="-120"/>
              </a:rPr>
              <a:t>COLOUR SYSTEM</a:t>
            </a:r>
            <a:endParaRPr lang="en-US" sz="1000" dirty="0"/>
          </a:p>
        </p:txBody>
      </p:sp>
      <p:sp>
        <p:nvSpPr>
          <p:cNvPr id="55" name="Shape 53"/>
          <p:cNvSpPr/>
          <p:nvPr/>
        </p:nvSpPr>
        <p:spPr>
          <a:xfrm>
            <a:off x="6583680" y="1389888"/>
            <a:ext cx="777240" cy="566928"/>
          </a:xfrm>
          <a:prstGeom prst="rect">
            <a:avLst/>
          </a:prstGeom>
          <a:solidFill>
            <a:srgbClr val="1F1E1C"/>
          </a:solidFill>
          <a:ln w="12700">
            <a:solidFill>
              <a:srgbClr val="1F1E1C"/>
            </a:solidFill>
            <a:prstDash val="solid"/>
          </a:ln>
        </p:spPr>
      </p:sp>
      <p:sp>
        <p:nvSpPr>
          <p:cNvPr id="56" name="Text 54"/>
          <p:cNvSpPr txBox="1"/>
          <p:nvPr/>
        </p:nvSpPr>
        <p:spPr>
          <a:xfrm>
            <a:off x="6583680" y="2011680"/>
            <a:ext cx="777240" cy="164592"/>
          </a:xfrm>
          <a:prstGeom prst="rect">
            <a:avLst/>
          </a:prstGeom>
          <a:noFill/>
          <a:ln/>
        </p:spPr>
        <p:txBody>
          <a:bodyPr wrap="square" lIns="0" tIns="0" rIns="0" bIns="0" rtlCol="0" anchor="t"/>
          <a:lstStyle/>
          <a:p>
            <a:pPr indent="0" marL="0">
              <a:buNone/>
            </a:pPr>
            <a:r>
              <a:rPr lang="en-US" sz="650" b="1" spc="150" kern="0" dirty="0">
                <a:solidFill>
                  <a:srgbClr val="2B2926"/>
                </a:solidFill>
                <a:latin typeface="Arial" pitchFamily="34" charset="0"/>
                <a:ea typeface="Arial" pitchFamily="34" charset="-122"/>
                <a:cs typeface="Arial" pitchFamily="34" charset="-120"/>
              </a:rPr>
              <a:t>CHARCOAL</a:t>
            </a:r>
            <a:endParaRPr lang="en-US" sz="650" dirty="0"/>
          </a:p>
        </p:txBody>
      </p:sp>
      <p:sp>
        <p:nvSpPr>
          <p:cNvPr id="57" name="Text 55"/>
          <p:cNvSpPr txBox="1"/>
          <p:nvPr/>
        </p:nvSpPr>
        <p:spPr>
          <a:xfrm>
            <a:off x="6583680" y="2176272"/>
            <a:ext cx="777240" cy="502920"/>
          </a:xfrm>
          <a:prstGeom prst="rect">
            <a:avLst/>
          </a:prstGeom>
          <a:noFill/>
          <a:ln/>
        </p:spPr>
        <p:txBody>
          <a:bodyPr wrap="square" lIns="0" tIns="0" rIns="0" bIns="0" rtlCol="0" anchor="t"/>
          <a:lstStyle/>
          <a:p>
            <a:pPr indent="0" marL="0">
              <a:lnSpc>
                <a:spcPct val="115000"/>
              </a:lnSpc>
              <a:buNone/>
            </a:pPr>
            <a:r>
              <a:rPr lang="en-US" sz="580" dirty="0">
                <a:solidFill>
                  <a:srgbClr val="4A4640"/>
                </a:solidFill>
                <a:latin typeface="Arial" pitchFamily="34" charset="0"/>
                <a:ea typeface="Arial" pitchFamily="34" charset="-122"/>
                <a:cs typeface="Arial" pitchFamily="34" charset="-120"/>
              </a:rPr>
              <a:t>HEX #1F1E1C</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RGB 31 30 28</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CMYK 0 0 0 88</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PMS Black 7 C</a:t>
            </a:r>
            <a:endParaRPr lang="en-US" sz="580" dirty="0"/>
          </a:p>
        </p:txBody>
      </p:sp>
      <p:sp>
        <p:nvSpPr>
          <p:cNvPr id="58" name="Shape 56"/>
          <p:cNvSpPr/>
          <p:nvPr/>
        </p:nvSpPr>
        <p:spPr>
          <a:xfrm>
            <a:off x="7443216" y="1389888"/>
            <a:ext cx="777240" cy="566928"/>
          </a:xfrm>
          <a:prstGeom prst="rect">
            <a:avLst/>
          </a:prstGeom>
          <a:solidFill>
            <a:srgbClr val="FFFFFF"/>
          </a:solidFill>
          <a:ln w="9525">
            <a:solidFill>
              <a:srgbClr val="D6CCBE"/>
            </a:solidFill>
            <a:prstDash val="solid"/>
          </a:ln>
        </p:spPr>
      </p:sp>
      <p:sp>
        <p:nvSpPr>
          <p:cNvPr id="59" name="Text 57"/>
          <p:cNvSpPr txBox="1"/>
          <p:nvPr/>
        </p:nvSpPr>
        <p:spPr>
          <a:xfrm>
            <a:off x="7443216" y="2011680"/>
            <a:ext cx="777240" cy="164592"/>
          </a:xfrm>
          <a:prstGeom prst="rect">
            <a:avLst/>
          </a:prstGeom>
          <a:noFill/>
          <a:ln/>
        </p:spPr>
        <p:txBody>
          <a:bodyPr wrap="square" lIns="0" tIns="0" rIns="0" bIns="0" rtlCol="0" anchor="t"/>
          <a:lstStyle/>
          <a:p>
            <a:pPr indent="0" marL="0">
              <a:buNone/>
            </a:pPr>
            <a:r>
              <a:rPr lang="en-US" sz="650" b="1" spc="150" kern="0" dirty="0">
                <a:solidFill>
                  <a:srgbClr val="2B2926"/>
                </a:solidFill>
                <a:latin typeface="Arial" pitchFamily="34" charset="0"/>
                <a:ea typeface="Arial" pitchFamily="34" charset="-122"/>
                <a:cs typeface="Arial" pitchFamily="34" charset="-120"/>
              </a:rPr>
              <a:t>DAYLIGHT</a:t>
            </a:r>
            <a:endParaRPr lang="en-US" sz="650" dirty="0"/>
          </a:p>
        </p:txBody>
      </p:sp>
      <p:sp>
        <p:nvSpPr>
          <p:cNvPr id="60" name="Text 58"/>
          <p:cNvSpPr txBox="1"/>
          <p:nvPr/>
        </p:nvSpPr>
        <p:spPr>
          <a:xfrm>
            <a:off x="7443216" y="2176272"/>
            <a:ext cx="777240" cy="502920"/>
          </a:xfrm>
          <a:prstGeom prst="rect">
            <a:avLst/>
          </a:prstGeom>
          <a:noFill/>
          <a:ln/>
        </p:spPr>
        <p:txBody>
          <a:bodyPr wrap="square" lIns="0" tIns="0" rIns="0" bIns="0" rtlCol="0" anchor="t"/>
          <a:lstStyle/>
          <a:p>
            <a:pPr indent="0" marL="0">
              <a:lnSpc>
                <a:spcPct val="115000"/>
              </a:lnSpc>
              <a:buNone/>
            </a:pPr>
            <a:r>
              <a:rPr lang="en-US" sz="580" dirty="0">
                <a:solidFill>
                  <a:srgbClr val="4A4640"/>
                </a:solidFill>
                <a:latin typeface="Arial" pitchFamily="34" charset="0"/>
                <a:ea typeface="Arial" pitchFamily="34" charset="-122"/>
                <a:cs typeface="Arial" pitchFamily="34" charset="-120"/>
              </a:rPr>
              <a:t>HEX #FFFFFF</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RGB 255 255 255</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CMYK 0 0 0 0</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PMS —</a:t>
            </a:r>
            <a:endParaRPr lang="en-US" sz="580" dirty="0"/>
          </a:p>
        </p:txBody>
      </p:sp>
      <p:sp>
        <p:nvSpPr>
          <p:cNvPr id="61" name="Shape 59"/>
          <p:cNvSpPr/>
          <p:nvPr/>
        </p:nvSpPr>
        <p:spPr>
          <a:xfrm>
            <a:off x="8302752" y="1389888"/>
            <a:ext cx="777240" cy="566928"/>
          </a:xfrm>
          <a:prstGeom prst="rect">
            <a:avLst/>
          </a:prstGeom>
          <a:solidFill>
            <a:srgbClr val="F4F0EA"/>
          </a:solidFill>
          <a:ln w="12700">
            <a:solidFill>
              <a:srgbClr val="F4F0EA"/>
            </a:solidFill>
            <a:prstDash val="solid"/>
          </a:ln>
        </p:spPr>
      </p:sp>
      <p:sp>
        <p:nvSpPr>
          <p:cNvPr id="62" name="Text 60"/>
          <p:cNvSpPr txBox="1"/>
          <p:nvPr/>
        </p:nvSpPr>
        <p:spPr>
          <a:xfrm>
            <a:off x="8302752" y="2011680"/>
            <a:ext cx="777240" cy="164592"/>
          </a:xfrm>
          <a:prstGeom prst="rect">
            <a:avLst/>
          </a:prstGeom>
          <a:noFill/>
          <a:ln/>
        </p:spPr>
        <p:txBody>
          <a:bodyPr wrap="square" lIns="0" tIns="0" rIns="0" bIns="0" rtlCol="0" anchor="t"/>
          <a:lstStyle/>
          <a:p>
            <a:pPr indent="0" marL="0">
              <a:buNone/>
            </a:pPr>
            <a:r>
              <a:rPr lang="en-US" sz="650" b="1" spc="150" kern="0" dirty="0">
                <a:solidFill>
                  <a:srgbClr val="2B2926"/>
                </a:solidFill>
                <a:latin typeface="Arial" pitchFamily="34" charset="0"/>
                <a:ea typeface="Arial" pitchFamily="34" charset="-122"/>
                <a:cs typeface="Arial" pitchFamily="34" charset="-120"/>
              </a:rPr>
              <a:t>LINEN</a:t>
            </a:r>
            <a:endParaRPr lang="en-US" sz="650" dirty="0"/>
          </a:p>
        </p:txBody>
      </p:sp>
      <p:sp>
        <p:nvSpPr>
          <p:cNvPr id="63" name="Text 61"/>
          <p:cNvSpPr txBox="1"/>
          <p:nvPr/>
        </p:nvSpPr>
        <p:spPr>
          <a:xfrm>
            <a:off x="8302752" y="2176272"/>
            <a:ext cx="777240" cy="502920"/>
          </a:xfrm>
          <a:prstGeom prst="rect">
            <a:avLst/>
          </a:prstGeom>
          <a:noFill/>
          <a:ln/>
        </p:spPr>
        <p:txBody>
          <a:bodyPr wrap="square" lIns="0" tIns="0" rIns="0" bIns="0" rtlCol="0" anchor="t"/>
          <a:lstStyle/>
          <a:p>
            <a:pPr indent="0" marL="0">
              <a:lnSpc>
                <a:spcPct val="115000"/>
              </a:lnSpc>
              <a:buNone/>
            </a:pPr>
            <a:r>
              <a:rPr lang="en-US" sz="580" dirty="0">
                <a:solidFill>
                  <a:srgbClr val="4A4640"/>
                </a:solidFill>
                <a:latin typeface="Arial" pitchFamily="34" charset="0"/>
                <a:ea typeface="Arial" pitchFamily="34" charset="-122"/>
                <a:cs typeface="Arial" pitchFamily="34" charset="-120"/>
              </a:rPr>
              <a:t>HEX #F4F0EA</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RGB 244 240 234</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CMYK 0 2 4 4</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PMS Warm Gray 1 C</a:t>
            </a:r>
            <a:endParaRPr lang="en-US" sz="580" dirty="0"/>
          </a:p>
        </p:txBody>
      </p:sp>
      <p:sp>
        <p:nvSpPr>
          <p:cNvPr id="64" name="Shape 62"/>
          <p:cNvSpPr/>
          <p:nvPr/>
        </p:nvSpPr>
        <p:spPr>
          <a:xfrm>
            <a:off x="9162288" y="1389888"/>
            <a:ext cx="777240" cy="566928"/>
          </a:xfrm>
          <a:prstGeom prst="rect">
            <a:avLst/>
          </a:prstGeom>
          <a:solidFill>
            <a:srgbClr val="D6CCBE"/>
          </a:solidFill>
          <a:ln w="12700">
            <a:solidFill>
              <a:srgbClr val="D6CCBE"/>
            </a:solidFill>
            <a:prstDash val="solid"/>
          </a:ln>
        </p:spPr>
      </p:sp>
      <p:sp>
        <p:nvSpPr>
          <p:cNvPr id="65" name="Text 63"/>
          <p:cNvSpPr txBox="1"/>
          <p:nvPr/>
        </p:nvSpPr>
        <p:spPr>
          <a:xfrm>
            <a:off x="9162288" y="2011680"/>
            <a:ext cx="777240" cy="164592"/>
          </a:xfrm>
          <a:prstGeom prst="rect">
            <a:avLst/>
          </a:prstGeom>
          <a:noFill/>
          <a:ln/>
        </p:spPr>
        <p:txBody>
          <a:bodyPr wrap="square" lIns="0" tIns="0" rIns="0" bIns="0" rtlCol="0" anchor="t"/>
          <a:lstStyle/>
          <a:p>
            <a:pPr indent="0" marL="0">
              <a:buNone/>
            </a:pPr>
            <a:r>
              <a:rPr lang="en-US" sz="650" b="1" spc="150" kern="0" dirty="0">
                <a:solidFill>
                  <a:srgbClr val="2B2926"/>
                </a:solidFill>
                <a:latin typeface="Arial" pitchFamily="34" charset="0"/>
                <a:ea typeface="Arial" pitchFamily="34" charset="-122"/>
                <a:cs typeface="Arial" pitchFamily="34" charset="-120"/>
              </a:rPr>
              <a:t>SAND</a:t>
            </a:r>
            <a:endParaRPr lang="en-US" sz="650" dirty="0"/>
          </a:p>
        </p:txBody>
      </p:sp>
      <p:sp>
        <p:nvSpPr>
          <p:cNvPr id="66" name="Text 64"/>
          <p:cNvSpPr txBox="1"/>
          <p:nvPr/>
        </p:nvSpPr>
        <p:spPr>
          <a:xfrm>
            <a:off x="9162288" y="2176272"/>
            <a:ext cx="777240" cy="502920"/>
          </a:xfrm>
          <a:prstGeom prst="rect">
            <a:avLst/>
          </a:prstGeom>
          <a:noFill/>
          <a:ln/>
        </p:spPr>
        <p:txBody>
          <a:bodyPr wrap="square" lIns="0" tIns="0" rIns="0" bIns="0" rtlCol="0" anchor="t"/>
          <a:lstStyle/>
          <a:p>
            <a:pPr indent="0" marL="0">
              <a:lnSpc>
                <a:spcPct val="115000"/>
              </a:lnSpc>
              <a:buNone/>
            </a:pPr>
            <a:r>
              <a:rPr lang="en-US" sz="580" dirty="0">
                <a:solidFill>
                  <a:srgbClr val="4A4640"/>
                </a:solidFill>
                <a:latin typeface="Arial" pitchFamily="34" charset="0"/>
                <a:ea typeface="Arial" pitchFamily="34" charset="-122"/>
                <a:cs typeface="Arial" pitchFamily="34" charset="-120"/>
              </a:rPr>
              <a:t>HEX #D6CCBE</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RGB 214 204 190</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CMYK 0 5 11 16</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PMS Warm Gray 3 C</a:t>
            </a:r>
            <a:endParaRPr lang="en-US" sz="580" dirty="0"/>
          </a:p>
        </p:txBody>
      </p:sp>
      <p:sp>
        <p:nvSpPr>
          <p:cNvPr id="67" name="Shape 65"/>
          <p:cNvSpPr/>
          <p:nvPr/>
        </p:nvSpPr>
        <p:spPr>
          <a:xfrm>
            <a:off x="10021824" y="1389888"/>
            <a:ext cx="777240" cy="566928"/>
          </a:xfrm>
          <a:prstGeom prst="rect">
            <a:avLst/>
          </a:prstGeom>
          <a:solidFill>
            <a:srgbClr val="8C8477"/>
          </a:solidFill>
          <a:ln w="12700">
            <a:solidFill>
              <a:srgbClr val="8C8477"/>
            </a:solidFill>
            <a:prstDash val="solid"/>
          </a:ln>
        </p:spPr>
      </p:sp>
      <p:sp>
        <p:nvSpPr>
          <p:cNvPr id="68" name="Text 66"/>
          <p:cNvSpPr txBox="1"/>
          <p:nvPr/>
        </p:nvSpPr>
        <p:spPr>
          <a:xfrm>
            <a:off x="10021824" y="2011680"/>
            <a:ext cx="777240" cy="164592"/>
          </a:xfrm>
          <a:prstGeom prst="rect">
            <a:avLst/>
          </a:prstGeom>
          <a:noFill/>
          <a:ln/>
        </p:spPr>
        <p:txBody>
          <a:bodyPr wrap="square" lIns="0" tIns="0" rIns="0" bIns="0" rtlCol="0" anchor="t"/>
          <a:lstStyle/>
          <a:p>
            <a:pPr indent="0" marL="0">
              <a:buNone/>
            </a:pPr>
            <a:r>
              <a:rPr lang="en-US" sz="650" b="1" spc="150" kern="0" dirty="0">
                <a:solidFill>
                  <a:srgbClr val="2B2926"/>
                </a:solidFill>
                <a:latin typeface="Arial" pitchFamily="34" charset="0"/>
                <a:ea typeface="Arial" pitchFamily="34" charset="-122"/>
                <a:cs typeface="Arial" pitchFamily="34" charset="-120"/>
              </a:rPr>
              <a:t>TAUPE</a:t>
            </a:r>
            <a:endParaRPr lang="en-US" sz="650" dirty="0"/>
          </a:p>
        </p:txBody>
      </p:sp>
      <p:sp>
        <p:nvSpPr>
          <p:cNvPr id="69" name="Text 67"/>
          <p:cNvSpPr txBox="1"/>
          <p:nvPr/>
        </p:nvSpPr>
        <p:spPr>
          <a:xfrm>
            <a:off x="10021824" y="2176272"/>
            <a:ext cx="777240" cy="502920"/>
          </a:xfrm>
          <a:prstGeom prst="rect">
            <a:avLst/>
          </a:prstGeom>
          <a:noFill/>
          <a:ln/>
        </p:spPr>
        <p:txBody>
          <a:bodyPr wrap="square" lIns="0" tIns="0" rIns="0" bIns="0" rtlCol="0" anchor="t"/>
          <a:lstStyle/>
          <a:p>
            <a:pPr indent="0" marL="0">
              <a:lnSpc>
                <a:spcPct val="115000"/>
              </a:lnSpc>
              <a:buNone/>
            </a:pPr>
            <a:r>
              <a:rPr lang="en-US" sz="580" dirty="0">
                <a:solidFill>
                  <a:srgbClr val="4A4640"/>
                </a:solidFill>
                <a:latin typeface="Arial" pitchFamily="34" charset="0"/>
                <a:ea typeface="Arial" pitchFamily="34" charset="-122"/>
                <a:cs typeface="Arial" pitchFamily="34" charset="-120"/>
              </a:rPr>
              <a:t>HEX #8C8477</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RGB 140 132 119</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CMYK 0 6 15 45</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PMS Warm Gray 8 C</a:t>
            </a:r>
            <a:endParaRPr lang="en-US" sz="580" dirty="0"/>
          </a:p>
        </p:txBody>
      </p:sp>
      <p:sp>
        <p:nvSpPr>
          <p:cNvPr id="70" name="Shape 68"/>
          <p:cNvSpPr/>
          <p:nvPr/>
        </p:nvSpPr>
        <p:spPr>
          <a:xfrm>
            <a:off x="10881360" y="1389888"/>
            <a:ext cx="777240" cy="566928"/>
          </a:xfrm>
          <a:prstGeom prst="rect">
            <a:avLst/>
          </a:prstGeom>
          <a:solidFill>
            <a:srgbClr val="A88A5B"/>
          </a:solidFill>
          <a:ln w="12700">
            <a:solidFill>
              <a:srgbClr val="A88A5B"/>
            </a:solidFill>
            <a:prstDash val="solid"/>
          </a:ln>
        </p:spPr>
      </p:sp>
      <p:sp>
        <p:nvSpPr>
          <p:cNvPr id="71" name="Text 69"/>
          <p:cNvSpPr txBox="1"/>
          <p:nvPr/>
        </p:nvSpPr>
        <p:spPr>
          <a:xfrm>
            <a:off x="10881360" y="2011680"/>
            <a:ext cx="777240" cy="164592"/>
          </a:xfrm>
          <a:prstGeom prst="rect">
            <a:avLst/>
          </a:prstGeom>
          <a:noFill/>
          <a:ln/>
        </p:spPr>
        <p:txBody>
          <a:bodyPr wrap="square" lIns="0" tIns="0" rIns="0" bIns="0" rtlCol="0" anchor="t"/>
          <a:lstStyle/>
          <a:p>
            <a:pPr indent="0" marL="0">
              <a:buNone/>
            </a:pPr>
            <a:r>
              <a:rPr lang="en-US" sz="650" b="1" spc="150" kern="0" dirty="0">
                <a:solidFill>
                  <a:srgbClr val="2B2926"/>
                </a:solidFill>
                <a:latin typeface="Arial" pitchFamily="34" charset="0"/>
                <a:ea typeface="Arial" pitchFamily="34" charset="-122"/>
                <a:cs typeface="Arial" pitchFamily="34" charset="-120"/>
              </a:rPr>
              <a:t>BRASS</a:t>
            </a:r>
            <a:endParaRPr lang="en-US" sz="650" dirty="0"/>
          </a:p>
        </p:txBody>
      </p:sp>
      <p:sp>
        <p:nvSpPr>
          <p:cNvPr id="72" name="Text 70"/>
          <p:cNvSpPr txBox="1"/>
          <p:nvPr/>
        </p:nvSpPr>
        <p:spPr>
          <a:xfrm>
            <a:off x="10881360" y="2176272"/>
            <a:ext cx="777240" cy="502920"/>
          </a:xfrm>
          <a:prstGeom prst="rect">
            <a:avLst/>
          </a:prstGeom>
          <a:noFill/>
          <a:ln/>
        </p:spPr>
        <p:txBody>
          <a:bodyPr wrap="square" lIns="0" tIns="0" rIns="0" bIns="0" rtlCol="0" anchor="t"/>
          <a:lstStyle/>
          <a:p>
            <a:pPr indent="0" marL="0">
              <a:lnSpc>
                <a:spcPct val="115000"/>
              </a:lnSpc>
              <a:buNone/>
            </a:pPr>
            <a:r>
              <a:rPr lang="en-US" sz="580" dirty="0">
                <a:solidFill>
                  <a:srgbClr val="4A4640"/>
                </a:solidFill>
                <a:latin typeface="Arial" pitchFamily="34" charset="0"/>
                <a:ea typeface="Arial" pitchFamily="34" charset="-122"/>
                <a:cs typeface="Arial" pitchFamily="34" charset="-120"/>
              </a:rPr>
              <a:t>HEX #A88A5B</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RGB 168 138 91</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CMYK 0 18 46 34</a:t>
            </a:r>
            <a:endParaRPr lang="en-US" sz="580" dirty="0"/>
          </a:p>
          <a:p>
            <a:pPr indent="0" marL="0">
              <a:lnSpc>
                <a:spcPct val="115000"/>
              </a:lnSpc>
              <a:buNone/>
            </a:pPr>
            <a:r>
              <a:rPr lang="en-US" sz="580" dirty="0">
                <a:solidFill>
                  <a:srgbClr val="4A4640"/>
                </a:solidFill>
                <a:latin typeface="Arial" pitchFamily="34" charset="0"/>
                <a:ea typeface="Arial" pitchFamily="34" charset="-122"/>
                <a:cs typeface="Arial" pitchFamily="34" charset="-120"/>
              </a:rPr>
              <a:t>PMS 4515 C</a:t>
            </a:r>
            <a:endParaRPr lang="en-US" sz="580" dirty="0"/>
          </a:p>
        </p:txBody>
      </p:sp>
      <p:sp>
        <p:nvSpPr>
          <p:cNvPr id="73" name="Text 71"/>
          <p:cNvSpPr txBox="1"/>
          <p:nvPr/>
        </p:nvSpPr>
        <p:spPr>
          <a:xfrm>
            <a:off x="6583680" y="2724912"/>
            <a:ext cx="5102352" cy="457200"/>
          </a:xfrm>
          <a:prstGeom prst="rect">
            <a:avLst/>
          </a:prstGeom>
          <a:noFill/>
          <a:ln/>
        </p:spPr>
        <p:txBody>
          <a:bodyPr wrap="square" lIns="0" tIns="0" rIns="0" bIns="0" rtlCol="0" anchor="t"/>
          <a:lstStyle/>
          <a:p>
            <a:pPr indent="0" marL="0">
              <a:lnSpc>
                <a:spcPct val="115000"/>
              </a:lnSpc>
              <a:buNone/>
            </a:pPr>
            <a:r>
              <a:rPr lang="en-US" sz="680" dirty="0">
                <a:solidFill>
                  <a:srgbClr val="4A4640"/>
                </a:solidFill>
                <a:latin typeface="Arial" pitchFamily="34" charset="0"/>
                <a:ea typeface="Arial" pitchFamily="34" charset="-122"/>
                <a:cs typeface="Arial" pitchFamily="34" charset="-120"/>
              </a:rPr>
              <a:t>Daylight and Linen carry 70% of every layout; Charcoal is for type and grounding blocks. Brass is a single sharp accent — rules, numbers, buttons — never a fill for large areas. Colour otherwise enters only through fabric and daylight photography. CMYK and Pantone are nearest matches; verify on press.</a:t>
            </a:r>
            <a:endParaRPr lang="en-US" sz="680" dirty="0"/>
          </a:p>
        </p:txBody>
      </p:sp>
      <p:sp>
        <p:nvSpPr>
          <p:cNvPr id="74" name="Text 72"/>
          <p:cNvSpPr txBox="1"/>
          <p:nvPr/>
        </p:nvSpPr>
        <p:spPr>
          <a:xfrm>
            <a:off x="6583680" y="3310128"/>
            <a:ext cx="5102352" cy="256032"/>
          </a:xfrm>
          <a:prstGeom prst="rect">
            <a:avLst/>
          </a:prstGeom>
          <a:noFill/>
          <a:ln/>
        </p:spPr>
        <p:txBody>
          <a:bodyPr wrap="square" lIns="0" tIns="0" rIns="0" bIns="0" rtlCol="0" anchor="t"/>
          <a:lstStyle/>
          <a:p>
            <a:pPr indent="0" marL="0">
              <a:buNone/>
            </a:pPr>
            <a:r>
              <a:rPr lang="en-US" sz="1000" b="1" spc="350" kern="0" dirty="0">
                <a:solidFill>
                  <a:srgbClr val="2B2926"/>
                </a:solidFill>
                <a:latin typeface="Arial" pitchFamily="34" charset="0"/>
                <a:ea typeface="Arial" pitchFamily="34" charset="-122"/>
                <a:cs typeface="Arial" pitchFamily="34" charset="-120"/>
              </a:rPr>
              <a:t>TYPOGRAPHY</a:t>
            </a:r>
            <a:endParaRPr lang="en-US" sz="1000" dirty="0"/>
          </a:p>
        </p:txBody>
      </p:sp>
      <p:sp>
        <p:nvSpPr>
          <p:cNvPr id="75" name="Text 73"/>
          <p:cNvSpPr txBox="1"/>
          <p:nvPr/>
        </p:nvSpPr>
        <p:spPr>
          <a:xfrm>
            <a:off x="6583680" y="3584448"/>
            <a:ext cx="2377440" cy="164592"/>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Display + headlines</a:t>
            </a:r>
            <a:endParaRPr lang="en-US" sz="650" dirty="0"/>
          </a:p>
        </p:txBody>
      </p:sp>
      <p:sp>
        <p:nvSpPr>
          <p:cNvPr id="76" name="Text 74"/>
          <p:cNvSpPr txBox="1"/>
          <p:nvPr/>
        </p:nvSpPr>
        <p:spPr>
          <a:xfrm>
            <a:off x="6583680" y="3749040"/>
            <a:ext cx="2377440" cy="457200"/>
          </a:xfrm>
          <a:prstGeom prst="rect">
            <a:avLst/>
          </a:prstGeom>
          <a:noFill/>
          <a:ln/>
        </p:spPr>
        <p:txBody>
          <a:bodyPr wrap="square" lIns="0" tIns="0" rIns="0" bIns="0" rtlCol="0" anchor="t"/>
          <a:lstStyle/>
          <a:p>
            <a:pPr indent="0" marL="0">
              <a:buNone/>
            </a:pPr>
            <a:r>
              <a:rPr lang="en-US" sz="2800" dirty="0">
                <a:solidFill>
                  <a:srgbClr val="2B2926"/>
                </a:solidFill>
                <a:latin typeface="Lora" pitchFamily="34" charset="0"/>
                <a:ea typeface="Lora" pitchFamily="34" charset="-122"/>
                <a:cs typeface="Lora" pitchFamily="34" charset="-120"/>
              </a:rPr>
              <a:t>Lora</a:t>
            </a:r>
            <a:endParaRPr lang="en-US" sz="2800" dirty="0"/>
          </a:p>
        </p:txBody>
      </p:sp>
      <p:sp>
        <p:nvSpPr>
          <p:cNvPr id="77" name="Text 75"/>
          <p:cNvSpPr txBox="1"/>
          <p:nvPr/>
        </p:nvSpPr>
        <p:spPr>
          <a:xfrm>
            <a:off x="6583680" y="4224528"/>
            <a:ext cx="2468880" cy="502920"/>
          </a:xfrm>
          <a:prstGeom prst="rect">
            <a:avLst/>
          </a:prstGeom>
          <a:noFill/>
          <a:ln/>
        </p:spPr>
        <p:txBody>
          <a:bodyPr wrap="square" lIns="0" tIns="0" rIns="0" bIns="0" rtlCol="0" anchor="t"/>
          <a:lstStyle/>
          <a:p>
            <a:pPr indent="0" marL="0">
              <a:lnSpc>
                <a:spcPct val="120000"/>
              </a:lnSpc>
              <a:buNone/>
            </a:pPr>
            <a:r>
              <a:rPr lang="en-US" sz="680" dirty="0">
                <a:solidFill>
                  <a:srgbClr val="4A4640"/>
                </a:solidFill>
                <a:latin typeface="Arial" pitchFamily="34" charset="0"/>
                <a:ea typeface="Arial" pitchFamily="34" charset="-122"/>
                <a:cs typeface="Arial" pitchFamily="34" charset="-120"/>
              </a:rPr>
              <a:t>Regular 400 · Medium 500 · SemiBold 600</a:t>
            </a:r>
            <a:endParaRPr lang="en-US" sz="680" dirty="0"/>
          </a:p>
          <a:p>
            <a:pPr indent="0" marL="0">
              <a:lnSpc>
                <a:spcPct val="120000"/>
              </a:lnSpc>
              <a:buNone/>
            </a:pPr>
            <a:r>
              <a:rPr lang="en-US" sz="680" dirty="0">
                <a:solidFill>
                  <a:srgbClr val="4A4640"/>
                </a:solidFill>
                <a:latin typeface="Arial" pitchFamily="34" charset="0"/>
                <a:ea typeface="Arial" pitchFamily="34" charset="-122"/>
                <a:cs typeface="Arial" pitchFamily="34" charset="-120"/>
              </a:rPr>
              <a:t>Italic — for the wordmark and pull-quotes only</a:t>
            </a:r>
            <a:endParaRPr lang="en-US" sz="680" dirty="0"/>
          </a:p>
          <a:p>
            <a:pPr indent="0" marL="0">
              <a:lnSpc>
                <a:spcPct val="120000"/>
              </a:lnSpc>
              <a:buNone/>
            </a:pPr>
            <a:r>
              <a:rPr lang="en-US" sz="680" dirty="0">
                <a:solidFill>
                  <a:srgbClr val="4A4640"/>
                </a:solidFill>
                <a:latin typeface="Arial" pitchFamily="34" charset="0"/>
                <a:ea typeface="Arial" pitchFamily="34" charset="-122"/>
                <a:cs typeface="Arial" pitchFamily="34" charset="-120"/>
              </a:rPr>
              <a:t>Sentence case, tracking 0</a:t>
            </a:r>
            <a:endParaRPr lang="en-US" sz="680" dirty="0"/>
          </a:p>
        </p:txBody>
      </p:sp>
      <p:sp>
        <p:nvSpPr>
          <p:cNvPr id="78" name="Text 76"/>
          <p:cNvSpPr txBox="1"/>
          <p:nvPr/>
        </p:nvSpPr>
        <p:spPr>
          <a:xfrm>
            <a:off x="9281160" y="3584448"/>
            <a:ext cx="2468880" cy="164592"/>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Body, labels + interface</a:t>
            </a:r>
            <a:endParaRPr lang="en-US" sz="650" dirty="0"/>
          </a:p>
        </p:txBody>
      </p:sp>
      <p:sp>
        <p:nvSpPr>
          <p:cNvPr id="79" name="Text 77"/>
          <p:cNvSpPr txBox="1"/>
          <p:nvPr/>
        </p:nvSpPr>
        <p:spPr>
          <a:xfrm>
            <a:off x="9281160" y="3749040"/>
            <a:ext cx="2468880" cy="457200"/>
          </a:xfrm>
          <a:prstGeom prst="rect">
            <a:avLst/>
          </a:prstGeom>
          <a:noFill/>
          <a:ln/>
        </p:spPr>
        <p:txBody>
          <a:bodyPr wrap="square" lIns="0" tIns="0" rIns="0" bIns="0" rtlCol="0" anchor="t"/>
          <a:lstStyle/>
          <a:p>
            <a:pPr indent="0" marL="0">
              <a:buNone/>
            </a:pPr>
            <a:r>
              <a:rPr lang="en-US" sz="2800" dirty="0">
                <a:solidFill>
                  <a:srgbClr val="2B2926"/>
                </a:solidFill>
                <a:latin typeface="Arial" pitchFamily="34" charset="0"/>
                <a:ea typeface="Arial" pitchFamily="34" charset="-122"/>
                <a:cs typeface="Arial" pitchFamily="34" charset="-120"/>
              </a:rPr>
              <a:t>Arial</a:t>
            </a:r>
            <a:endParaRPr lang="en-US" sz="2800" dirty="0"/>
          </a:p>
        </p:txBody>
      </p:sp>
      <p:sp>
        <p:nvSpPr>
          <p:cNvPr id="80" name="Text 78"/>
          <p:cNvSpPr txBox="1"/>
          <p:nvPr/>
        </p:nvSpPr>
        <p:spPr>
          <a:xfrm>
            <a:off x="9281160" y="4224528"/>
            <a:ext cx="2468880" cy="502920"/>
          </a:xfrm>
          <a:prstGeom prst="rect">
            <a:avLst/>
          </a:prstGeom>
          <a:noFill/>
          <a:ln/>
        </p:spPr>
        <p:txBody>
          <a:bodyPr wrap="square" lIns="0" tIns="0" rIns="0" bIns="0" rtlCol="0" anchor="t"/>
          <a:lstStyle/>
          <a:p>
            <a:pPr indent="0" marL="0">
              <a:lnSpc>
                <a:spcPct val="120000"/>
              </a:lnSpc>
              <a:buNone/>
            </a:pPr>
            <a:r>
              <a:rPr lang="en-US" sz="680" dirty="0">
                <a:solidFill>
                  <a:srgbClr val="4A4640"/>
                </a:solidFill>
                <a:latin typeface="Arial" pitchFamily="34" charset="0"/>
                <a:ea typeface="Arial" pitchFamily="34" charset="-122"/>
                <a:cs typeface="Arial" pitchFamily="34" charset="-120"/>
              </a:rPr>
              <a:t>Regular 400 · Bold 700</a:t>
            </a:r>
            <a:endParaRPr lang="en-US" sz="680" dirty="0"/>
          </a:p>
          <a:p>
            <a:pPr indent="0" marL="0">
              <a:lnSpc>
                <a:spcPct val="120000"/>
              </a:lnSpc>
              <a:buNone/>
            </a:pPr>
            <a:r>
              <a:rPr lang="en-US" sz="680" dirty="0">
                <a:solidFill>
                  <a:srgbClr val="4A4640"/>
                </a:solidFill>
                <a:latin typeface="Arial" pitchFamily="34" charset="0"/>
                <a:ea typeface="Arial" pitchFamily="34" charset="-122"/>
                <a:cs typeface="Arial" pitchFamily="34" charset="-120"/>
              </a:rPr>
              <a:t>Labels uppercase, tracked +3</a:t>
            </a:r>
            <a:endParaRPr lang="en-US" sz="680" dirty="0"/>
          </a:p>
          <a:p>
            <a:pPr indent="0" marL="0">
              <a:lnSpc>
                <a:spcPct val="120000"/>
              </a:lnSpc>
              <a:buNone/>
            </a:pPr>
            <a:r>
              <a:rPr lang="en-US" sz="680" dirty="0">
                <a:solidFill>
                  <a:srgbClr val="4A4640"/>
                </a:solidFill>
                <a:latin typeface="Arial" pitchFamily="34" charset="0"/>
                <a:ea typeface="Arial" pitchFamily="34" charset="-122"/>
                <a:cs typeface="Arial" pitchFamily="34" charset="-120"/>
              </a:rPr>
              <a:t>Body 9–11 pt, line height 1.4</a:t>
            </a:r>
            <a:endParaRPr lang="en-US" sz="680" dirty="0"/>
          </a:p>
        </p:txBody>
      </p:sp>
      <p:sp>
        <p:nvSpPr>
          <p:cNvPr id="81" name="Text 79"/>
          <p:cNvSpPr txBox="1"/>
          <p:nvPr/>
        </p:nvSpPr>
        <p:spPr>
          <a:xfrm>
            <a:off x="6583680" y="4754880"/>
            <a:ext cx="5102352" cy="292608"/>
          </a:xfrm>
          <a:prstGeom prst="rect">
            <a:avLst/>
          </a:prstGeom>
          <a:noFill/>
          <a:ln/>
        </p:spPr>
        <p:txBody>
          <a:bodyPr wrap="square" lIns="0" tIns="0" rIns="0" bIns="0" rtlCol="0" anchor="t"/>
          <a:lstStyle/>
          <a:p>
            <a:pPr indent="0" marL="0">
              <a:lnSpc>
                <a:spcPct val="115000"/>
              </a:lnSpc>
              <a:buNone/>
            </a:pPr>
            <a:r>
              <a:rPr lang="en-US" sz="680" dirty="0">
                <a:solidFill>
                  <a:srgbClr val="4A4640"/>
                </a:solidFill>
                <a:latin typeface="Arial" pitchFamily="34" charset="0"/>
                <a:ea typeface="Arial" pitchFamily="34" charset="-122"/>
                <a:cs typeface="Arial" pitchFamily="34" charset="-120"/>
              </a:rPr>
              <a:t>Two families, two jobs: Lora speaks, Arial explains. Never set body copy in Lora; never set a headline in Arial. Lora is an open licence (Google Fonts) — embed it in web and email.</a:t>
            </a:r>
            <a:endParaRPr lang="en-US" sz="680" dirty="0"/>
          </a:p>
        </p:txBody>
      </p:sp>
      <p:sp>
        <p:nvSpPr>
          <p:cNvPr id="82" name="Text 80"/>
          <p:cNvSpPr txBox="1"/>
          <p:nvPr/>
        </p:nvSpPr>
        <p:spPr>
          <a:xfrm>
            <a:off x="6583680" y="5138928"/>
            <a:ext cx="5102352" cy="256032"/>
          </a:xfrm>
          <a:prstGeom prst="rect">
            <a:avLst/>
          </a:prstGeom>
          <a:noFill/>
          <a:ln/>
        </p:spPr>
        <p:txBody>
          <a:bodyPr wrap="square" lIns="0" tIns="0" rIns="0" bIns="0" rtlCol="0" anchor="t"/>
          <a:lstStyle/>
          <a:p>
            <a:pPr indent="0" marL="0">
              <a:buNone/>
            </a:pPr>
            <a:r>
              <a:rPr lang="en-US" sz="1000" b="1" spc="350" kern="0" dirty="0">
                <a:solidFill>
                  <a:srgbClr val="2B2926"/>
                </a:solidFill>
                <a:latin typeface="Arial" pitchFamily="34" charset="0"/>
                <a:ea typeface="Arial" pitchFamily="34" charset="-122"/>
                <a:cs typeface="Arial" pitchFamily="34" charset="-120"/>
              </a:rPr>
              <a:t>DESIGN ELEMENTS</a:t>
            </a:r>
            <a:endParaRPr lang="en-US" sz="1000" dirty="0"/>
          </a:p>
        </p:txBody>
      </p:sp>
      <p:sp>
        <p:nvSpPr>
          <p:cNvPr id="83" name="Shape 81"/>
          <p:cNvSpPr/>
          <p:nvPr/>
        </p:nvSpPr>
        <p:spPr>
          <a:xfrm>
            <a:off x="6583680" y="5413248"/>
            <a:ext cx="182880" cy="566928"/>
          </a:xfrm>
          <a:prstGeom prst="rect">
            <a:avLst/>
          </a:prstGeom>
          <a:solidFill>
            <a:srgbClr val="FFFFFF"/>
          </a:solidFill>
          <a:ln w="6350">
            <a:solidFill>
              <a:srgbClr val="D6CCBE"/>
            </a:solidFill>
            <a:prstDash val="solid"/>
          </a:ln>
        </p:spPr>
      </p:sp>
      <p:sp>
        <p:nvSpPr>
          <p:cNvPr id="84" name="Shape 82"/>
          <p:cNvSpPr/>
          <p:nvPr/>
        </p:nvSpPr>
        <p:spPr>
          <a:xfrm>
            <a:off x="6766560" y="5413248"/>
            <a:ext cx="182880" cy="566928"/>
          </a:xfrm>
          <a:prstGeom prst="rect">
            <a:avLst/>
          </a:prstGeom>
          <a:solidFill>
            <a:srgbClr val="F4F0EA"/>
          </a:solidFill>
          <a:ln w="12700">
            <a:solidFill>
              <a:srgbClr val="F4F0EA"/>
            </a:solidFill>
            <a:prstDash val="solid"/>
          </a:ln>
        </p:spPr>
      </p:sp>
      <p:sp>
        <p:nvSpPr>
          <p:cNvPr id="85" name="Shape 83"/>
          <p:cNvSpPr/>
          <p:nvPr/>
        </p:nvSpPr>
        <p:spPr>
          <a:xfrm>
            <a:off x="6949440" y="5413248"/>
            <a:ext cx="182880" cy="566928"/>
          </a:xfrm>
          <a:prstGeom prst="rect">
            <a:avLst/>
          </a:prstGeom>
          <a:solidFill>
            <a:srgbClr val="D6CCBE"/>
          </a:solidFill>
          <a:ln w="12700">
            <a:solidFill>
              <a:srgbClr val="D6CCBE"/>
            </a:solidFill>
            <a:prstDash val="solid"/>
          </a:ln>
        </p:spPr>
      </p:sp>
      <p:sp>
        <p:nvSpPr>
          <p:cNvPr id="86" name="Shape 84"/>
          <p:cNvSpPr/>
          <p:nvPr/>
        </p:nvSpPr>
        <p:spPr>
          <a:xfrm>
            <a:off x="7132320" y="5413248"/>
            <a:ext cx="182880" cy="566928"/>
          </a:xfrm>
          <a:prstGeom prst="rect">
            <a:avLst/>
          </a:prstGeom>
          <a:solidFill>
            <a:srgbClr val="8C8477"/>
          </a:solidFill>
          <a:ln w="12700">
            <a:solidFill>
              <a:srgbClr val="8C8477"/>
            </a:solidFill>
            <a:prstDash val="solid"/>
          </a:ln>
        </p:spPr>
      </p:sp>
      <p:sp>
        <p:nvSpPr>
          <p:cNvPr id="87" name="Shape 85"/>
          <p:cNvSpPr/>
          <p:nvPr/>
        </p:nvSpPr>
        <p:spPr>
          <a:xfrm>
            <a:off x="7315200" y="5413248"/>
            <a:ext cx="182880" cy="566928"/>
          </a:xfrm>
          <a:prstGeom prst="rect">
            <a:avLst/>
          </a:prstGeom>
          <a:solidFill>
            <a:srgbClr val="5C574F"/>
          </a:solidFill>
          <a:ln w="12700">
            <a:solidFill>
              <a:srgbClr val="5C574F"/>
            </a:solidFill>
            <a:prstDash val="solid"/>
          </a:ln>
        </p:spPr>
      </p:sp>
      <p:sp>
        <p:nvSpPr>
          <p:cNvPr id="88" name="Shape 86"/>
          <p:cNvSpPr/>
          <p:nvPr/>
        </p:nvSpPr>
        <p:spPr>
          <a:xfrm>
            <a:off x="7498080" y="5413248"/>
            <a:ext cx="182880" cy="566928"/>
          </a:xfrm>
          <a:prstGeom prst="rect">
            <a:avLst/>
          </a:prstGeom>
          <a:solidFill>
            <a:srgbClr val="1F1E1C"/>
          </a:solidFill>
          <a:ln w="12700">
            <a:solidFill>
              <a:srgbClr val="1F1E1C"/>
            </a:solidFill>
            <a:prstDash val="solid"/>
          </a:ln>
        </p:spPr>
      </p:sp>
      <p:sp>
        <p:nvSpPr>
          <p:cNvPr id="89" name="Text 87"/>
          <p:cNvSpPr txBox="1"/>
          <p:nvPr/>
        </p:nvSpPr>
        <p:spPr>
          <a:xfrm>
            <a:off x="6583680" y="6025896"/>
            <a:ext cx="118872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Light ramp — Diem to Somn</a:t>
            </a:r>
            <a:endParaRPr lang="en-US" sz="650" dirty="0"/>
          </a:p>
        </p:txBody>
      </p:sp>
      <p:sp>
        <p:nvSpPr>
          <p:cNvPr id="90" name="Text 88"/>
          <p:cNvSpPr txBox="1"/>
          <p:nvPr/>
        </p:nvSpPr>
        <p:spPr>
          <a:xfrm>
            <a:off x="7909560" y="5413248"/>
            <a:ext cx="914400" cy="566928"/>
          </a:xfrm>
          <a:prstGeom prst="rect">
            <a:avLst/>
          </a:prstGeom>
          <a:noFill/>
          <a:ln/>
        </p:spPr>
        <p:txBody>
          <a:bodyPr wrap="square" lIns="0" tIns="0" rIns="0" bIns="0" rtlCol="0" anchor="ctr"/>
          <a:lstStyle/>
          <a:p>
            <a:pPr indent="0" marL="0">
              <a:buNone/>
            </a:pPr>
            <a:r>
              <a:rPr lang="en-US" sz="2200" dirty="0">
                <a:solidFill>
                  <a:srgbClr val="A88A5B"/>
                </a:solidFill>
                <a:latin typeface="Lora" pitchFamily="34" charset="0"/>
                <a:ea typeface="Lora" pitchFamily="34" charset="-122"/>
                <a:cs typeface="Lora" pitchFamily="34" charset="-120"/>
              </a:rPr>
              <a:t>01</a:t>
            </a:r>
            <a:endParaRPr lang="en-US" sz="2200" dirty="0"/>
          </a:p>
        </p:txBody>
      </p:sp>
      <p:sp>
        <p:nvSpPr>
          <p:cNvPr id="91" name="Text 89"/>
          <p:cNvSpPr txBox="1"/>
          <p:nvPr/>
        </p:nvSpPr>
        <p:spPr>
          <a:xfrm>
            <a:off x="7909560" y="6025896"/>
            <a:ext cx="118872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Brass numbered index</a:t>
            </a:r>
            <a:endParaRPr lang="en-US" sz="650" dirty="0"/>
          </a:p>
        </p:txBody>
      </p:sp>
      <p:sp>
        <p:nvSpPr>
          <p:cNvPr id="92" name="Shape 90"/>
          <p:cNvSpPr/>
          <p:nvPr/>
        </p:nvSpPr>
        <p:spPr>
          <a:xfrm>
            <a:off x="8869680" y="5541264"/>
            <a:ext cx="475488" cy="310896"/>
          </a:xfrm>
          <a:prstGeom prst="rect">
            <a:avLst/>
          </a:prstGeom>
          <a:solidFill>
            <a:srgbClr val="F4F0EA"/>
          </a:solidFill>
          <a:ln w="12700">
            <a:solidFill>
              <a:srgbClr val="F4F0EA"/>
            </a:solidFill>
            <a:prstDash val="solid"/>
          </a:ln>
        </p:spPr>
      </p:sp>
      <p:sp>
        <p:nvSpPr>
          <p:cNvPr id="93" name="Text 91"/>
          <p:cNvSpPr txBox="1"/>
          <p:nvPr/>
        </p:nvSpPr>
        <p:spPr>
          <a:xfrm>
            <a:off x="8869680" y="5541264"/>
            <a:ext cx="475488" cy="310896"/>
          </a:xfrm>
          <a:prstGeom prst="rect">
            <a:avLst/>
          </a:prstGeom>
          <a:noFill/>
          <a:ln/>
        </p:spPr>
        <p:txBody>
          <a:bodyPr wrap="square" lIns="0" tIns="0" rIns="0" bIns="0" rtlCol="0" anchor="ctr"/>
          <a:lstStyle/>
          <a:p>
            <a:pPr algn="ctr" indent="0" marL="0">
              <a:buNone/>
            </a:pPr>
            <a:r>
              <a:rPr lang="en-US" sz="700" dirty="0">
                <a:solidFill>
                  <a:srgbClr val="2B2926"/>
                </a:solidFill>
                <a:latin typeface="Lora" pitchFamily="34" charset="0"/>
                <a:ea typeface="Lora" pitchFamily="34" charset="-122"/>
                <a:cs typeface="Lora" pitchFamily="34" charset="-120"/>
              </a:rPr>
              <a:t>Diem™</a:t>
            </a:r>
            <a:endParaRPr lang="en-US" sz="700" dirty="0"/>
          </a:p>
        </p:txBody>
      </p:sp>
      <p:sp>
        <p:nvSpPr>
          <p:cNvPr id="94" name="Shape 92"/>
          <p:cNvSpPr/>
          <p:nvPr/>
        </p:nvSpPr>
        <p:spPr>
          <a:xfrm>
            <a:off x="9390888" y="5541264"/>
            <a:ext cx="475488" cy="310896"/>
          </a:xfrm>
          <a:prstGeom prst="rect">
            <a:avLst/>
          </a:prstGeom>
          <a:solidFill>
            <a:srgbClr val="F4F0EA"/>
          </a:solidFill>
          <a:ln w="12700">
            <a:solidFill>
              <a:srgbClr val="F4F0EA"/>
            </a:solidFill>
            <a:prstDash val="solid"/>
          </a:ln>
        </p:spPr>
      </p:sp>
      <p:sp>
        <p:nvSpPr>
          <p:cNvPr id="95" name="Text 93"/>
          <p:cNvSpPr txBox="1"/>
          <p:nvPr/>
        </p:nvSpPr>
        <p:spPr>
          <a:xfrm>
            <a:off x="9390888" y="5541264"/>
            <a:ext cx="475488" cy="310896"/>
          </a:xfrm>
          <a:prstGeom prst="rect">
            <a:avLst/>
          </a:prstGeom>
          <a:noFill/>
          <a:ln/>
        </p:spPr>
        <p:txBody>
          <a:bodyPr wrap="square" lIns="0" tIns="0" rIns="0" bIns="0" rtlCol="0" anchor="ctr"/>
          <a:lstStyle/>
          <a:p>
            <a:pPr algn="ctr" indent="0" marL="0">
              <a:buNone/>
            </a:pPr>
            <a:r>
              <a:rPr lang="en-US" sz="700" dirty="0">
                <a:solidFill>
                  <a:srgbClr val="2B2926"/>
                </a:solidFill>
                <a:latin typeface="Lora" pitchFamily="34" charset="0"/>
                <a:ea typeface="Lora" pitchFamily="34" charset="-122"/>
                <a:cs typeface="Lora" pitchFamily="34" charset="-120"/>
              </a:rPr>
              <a:t>Lucent™</a:t>
            </a:r>
            <a:endParaRPr lang="en-US" sz="700" dirty="0"/>
          </a:p>
        </p:txBody>
      </p:sp>
      <p:sp>
        <p:nvSpPr>
          <p:cNvPr id="96" name="Shape 94"/>
          <p:cNvSpPr/>
          <p:nvPr/>
        </p:nvSpPr>
        <p:spPr>
          <a:xfrm>
            <a:off x="9912096" y="5541264"/>
            <a:ext cx="475488" cy="310896"/>
          </a:xfrm>
          <a:prstGeom prst="rect">
            <a:avLst/>
          </a:prstGeom>
          <a:solidFill>
            <a:srgbClr val="1F1E1C"/>
          </a:solidFill>
          <a:ln w="12700">
            <a:solidFill>
              <a:srgbClr val="1F1E1C"/>
            </a:solidFill>
            <a:prstDash val="solid"/>
          </a:ln>
        </p:spPr>
      </p:sp>
      <p:sp>
        <p:nvSpPr>
          <p:cNvPr id="97" name="Text 95"/>
          <p:cNvSpPr txBox="1"/>
          <p:nvPr/>
        </p:nvSpPr>
        <p:spPr>
          <a:xfrm>
            <a:off x="9912096" y="5541264"/>
            <a:ext cx="475488" cy="310896"/>
          </a:xfrm>
          <a:prstGeom prst="rect">
            <a:avLst/>
          </a:prstGeom>
          <a:noFill/>
          <a:ln/>
        </p:spPr>
        <p:txBody>
          <a:bodyPr wrap="square" lIns="0" tIns="0" rIns="0" bIns="0" rtlCol="0" anchor="ctr"/>
          <a:lstStyle/>
          <a:p>
            <a:pPr algn="ctr" indent="0" marL="0">
              <a:buNone/>
            </a:pPr>
            <a:r>
              <a:rPr lang="en-US" sz="700" dirty="0">
                <a:solidFill>
                  <a:srgbClr val="FFFFFF"/>
                </a:solidFill>
                <a:latin typeface="Lora" pitchFamily="34" charset="0"/>
                <a:ea typeface="Lora" pitchFamily="34" charset="-122"/>
                <a:cs typeface="Lora" pitchFamily="34" charset="-120"/>
              </a:rPr>
              <a:t>Somn™</a:t>
            </a:r>
            <a:endParaRPr lang="en-US" sz="700" dirty="0"/>
          </a:p>
        </p:txBody>
      </p:sp>
      <p:sp>
        <p:nvSpPr>
          <p:cNvPr id="98" name="Text 96"/>
          <p:cNvSpPr txBox="1"/>
          <p:nvPr/>
        </p:nvSpPr>
        <p:spPr>
          <a:xfrm>
            <a:off x="8869680" y="6025896"/>
            <a:ext cx="1645920"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Collection chips</a:t>
            </a:r>
            <a:endParaRPr lang="en-US" sz="650" dirty="0"/>
          </a:p>
        </p:txBody>
      </p:sp>
      <p:sp>
        <p:nvSpPr>
          <p:cNvPr id="99" name="Shape 97"/>
          <p:cNvSpPr/>
          <p:nvPr/>
        </p:nvSpPr>
        <p:spPr>
          <a:xfrm>
            <a:off x="10652760" y="5413248"/>
            <a:ext cx="1033272" cy="566928"/>
          </a:xfrm>
          <a:prstGeom prst="rect">
            <a:avLst/>
          </a:prstGeom>
          <a:solidFill>
            <a:srgbClr val="1F1E1C"/>
          </a:solidFill>
          <a:ln w="12700">
            <a:solidFill>
              <a:srgbClr val="1F1E1C"/>
            </a:solidFill>
            <a:prstDash val="solid"/>
          </a:ln>
        </p:spPr>
      </p:sp>
      <p:sp>
        <p:nvSpPr>
          <p:cNvPr id="100" name="Text 98"/>
          <p:cNvSpPr txBox="1"/>
          <p:nvPr/>
        </p:nvSpPr>
        <p:spPr>
          <a:xfrm>
            <a:off x="10725912" y="5413248"/>
            <a:ext cx="914400" cy="566928"/>
          </a:xfrm>
          <a:prstGeom prst="rect">
            <a:avLst/>
          </a:prstGeom>
          <a:noFill/>
          <a:ln/>
        </p:spPr>
        <p:txBody>
          <a:bodyPr wrap="square" lIns="0" tIns="0" rIns="0" bIns="0" rtlCol="0" anchor="ctr"/>
          <a:lstStyle/>
          <a:p>
            <a:pPr indent="0" marL="0">
              <a:lnSpc>
                <a:spcPct val="110000"/>
              </a:lnSpc>
              <a:buNone/>
            </a:pPr>
            <a:r>
              <a:rPr lang="en-US" sz="800" dirty="0">
                <a:solidFill>
                  <a:srgbClr val="FFFFFF"/>
                </a:solidFill>
                <a:latin typeface="Lora" pitchFamily="34" charset="0"/>
                <a:ea typeface="Lora" pitchFamily="34" charset="-122"/>
                <a:cs typeface="Lora" pitchFamily="34" charset="-120"/>
              </a:rPr>
              <a:t>Shape the light. Define the mood.</a:t>
            </a:r>
            <a:endParaRPr lang="en-US" sz="800" dirty="0"/>
          </a:p>
        </p:txBody>
      </p:sp>
      <p:sp>
        <p:nvSpPr>
          <p:cNvPr id="101" name="Text 99"/>
          <p:cNvSpPr txBox="1"/>
          <p:nvPr/>
        </p:nvSpPr>
        <p:spPr>
          <a:xfrm>
            <a:off x="10652760" y="6025896"/>
            <a:ext cx="1033272" cy="182880"/>
          </a:xfrm>
          <a:prstGeom prst="rect">
            <a:avLst/>
          </a:prstGeom>
          <a:noFill/>
          <a:ln/>
        </p:spPr>
        <p:txBody>
          <a:bodyPr wrap="square" lIns="0" tIns="0" rIns="0" bIns="0" rtlCol="0" anchor="t"/>
          <a:lstStyle/>
          <a:p>
            <a:pPr indent="0" marL="0">
              <a:buNone/>
            </a:pPr>
            <a:r>
              <a:rPr lang="en-US" sz="650" dirty="0">
                <a:solidFill>
                  <a:srgbClr val="8C8477"/>
                </a:solidFill>
                <a:latin typeface="Arial" pitchFamily="34" charset="0"/>
                <a:ea typeface="Arial" pitchFamily="34" charset="-122"/>
                <a:cs typeface="Arial" pitchFamily="34" charset="-120"/>
              </a:rPr>
              <a:t>Slogan lockup</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Slide 1</vt:lpstr>
      <vt:lpstr>Slide 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Everyday Curtains Brand Strategy and Brand Guide</dc:title>
  <dc:subject>PptxGenJS Presentation</dc:subject>
  <dc:creator>Firefish</dc:creator>
  <cp:lastModifiedBy>Firefish</cp:lastModifiedBy>
  <cp:revision>1</cp:revision>
  <dcterms:created xsi:type="dcterms:W3CDTF">2026-09-02T05:24:43Z</dcterms:created>
  <dcterms:modified xsi:type="dcterms:W3CDTF">2026-09-02T05:24:43Z</dcterms:modified>
</cp:coreProperties>
</file>