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pure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451" y="124358"/>
            <a:ext cx="1235233" cy="629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Century Gothic"/>
              </a:rPr>
              <a:t>Brand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D9C7A3"/>
                </a:solidFill>
                <a:latin typeface="Century Gothic"/>
              </a:rPr>
              <a:t>EMBRACE CULTURE WITH STYLE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1115568"/>
            <a:ext cx="3273552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STRATEGY CORE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353312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554480"/>
            <a:ext cx="327355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01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AUDIENCE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Interior designers, architects and private clients in Singapore specifying bespoke furniture for high-end residential and hospitality interiors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56032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02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POSITIONING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A bespoke interior furniture house running two distinct collections under one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347472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03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BRAND PROMISE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Embrace Culture With Style — furniture that carries cultural reference into contemporary interiors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429768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04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PERSONALITY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Cultured, quiet, curated — restraint as a signal of confidence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21208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05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VOICE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Sparse and evocative. Very few words, carefully chosen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1115568"/>
            <a:ext cx="342900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MESSAGING + BEHAVIOUR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7952" y="1353312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87952" y="15544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01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Two houses, one standard: PURE Gallery for luxury, PURE Studio for personalised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24688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02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Bespoke furniture designed and curated for the specifier, not the catalogue shopper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33832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03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Culture is the differentiator — reference and craft, not trend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42976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04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VISUAL DIRECTION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Black ground, full-bleed imagery, Century Gothic, a single script line held in reserve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5212080"/>
            <a:ext cx="34290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D9C7A3"/>
                </a:solidFill>
                <a:latin typeface="Century Gothic"/>
              </a:rPr>
              <a:t>05   </a:t>
            </a:r>
            <a:r>
              <a:rPr sz="1000" b="1" spc="150">
                <a:solidFill>
                  <a:srgbClr val="FFFFFF"/>
                </a:solidFill>
                <a:latin typeface="Century Gothic"/>
              </a:rPr>
              <a:t>GUARDRAILS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A9A9A9"/>
                </a:solidFill>
                <a:latin typeface="Century Gothic"/>
              </a:rPr>
              <a:t>Never use the script beyond the tagline; never let the two collections blur into one voice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64424" y="1115568"/>
            <a:ext cx="3621024" cy="109728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56448" y="1225296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D9C7A3"/>
                </a:solidFill>
                <a:latin typeface="Century Gothic"/>
              </a:rPr>
              <a:t>THE PROMISE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56448" y="1426464"/>
            <a:ext cx="3236976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1" spc="-20">
                <a:solidFill>
                  <a:srgbClr val="FFFFFF"/>
                </a:solidFill>
                <a:latin typeface="Century Gothic"/>
              </a:rPr>
              <a:t>Embrace Culture With Style.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964424" y="2340864"/>
            <a:ext cx="3621024" cy="1481328"/>
          </a:xfrm>
          <a:prstGeom prst="rect">
            <a:avLst/>
          </a:prstGeom>
          <a:solidFill>
            <a:srgbClr val="0E0E0E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56448" y="2450592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D9C7A3"/>
                </a:solidFill>
                <a:latin typeface="Century Gothic"/>
              </a:rPr>
              <a:t>PROOF  —  LARGELY UNPUBLISHED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6448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Collections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56448" y="3108960"/>
            <a:ext cx="182880" cy="18288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44584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Century Gothic"/>
              </a:rPr>
              <a:t>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44584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Founded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244584" y="3108960"/>
            <a:ext cx="182880" cy="18288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332720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Century Gothic"/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2720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Projects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332720" y="3108960"/>
            <a:ext cx="182880" cy="18288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6448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Century Gothic"/>
              </a:rPr>
              <a:t>—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56448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Showrooms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156448" y="3675887"/>
            <a:ext cx="182880" cy="18288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244584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Century Gothic"/>
              </a:rPr>
              <a:t>—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44584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Team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244584" y="3675887"/>
            <a:ext cx="182880" cy="18288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332720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FFFFFF"/>
                </a:solidFill>
                <a:latin typeface="Century Gothic"/>
              </a:rPr>
              <a:t>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20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Named clients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332720" y="3675887"/>
            <a:ext cx="182880" cy="18288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964424" y="3950208"/>
            <a:ext cx="1755648" cy="1225296"/>
          </a:xfrm>
          <a:prstGeom prst="rect">
            <a:avLst/>
          </a:prstGeom>
          <a:solidFill>
            <a:srgbClr val="0E0E0E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083296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D9C7A3"/>
                </a:solidFill>
                <a:latin typeface="Century Gothic"/>
              </a:rPr>
              <a:t>BRAND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D9C7A3"/>
                </a:solidFill>
                <a:latin typeface="Century Gothic"/>
              </a:rPr>
              <a:t>ARCHITECTURE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83296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680" b="0">
                <a:solidFill>
                  <a:srgbClr val="FFFFFF"/>
                </a:solidFill>
                <a:latin typeface="Century Gothic"/>
              </a:rPr>
              <a:t>PURE Gallery — Luxury Collection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FFFFFF"/>
                </a:solidFill>
                <a:latin typeface="Century Gothic"/>
              </a:rPr>
              <a:t>PURE Studio — Personalised Collection</a:t>
            </a:r>
          </a:p>
          <a:p>
            <a:pPr algn="l">
              <a:lnSpc>
                <a:spcPct val="135000"/>
              </a:lnSpc>
            </a:pPr>
            <a:r>
              <a:rPr sz="680" b="0">
                <a:solidFill>
                  <a:srgbClr val="FFFFFF"/>
                </a:solidFill>
                <a:latin typeface="Century Gothic"/>
              </a:rPr>
              <a:t>Two marks, one parent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829800" y="3950208"/>
            <a:ext cx="1755648" cy="122529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948672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111111"/>
                </a:solidFill>
                <a:latin typeface="Century Gothic"/>
              </a:rPr>
              <a:t>THE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111111"/>
                </a:solidFill>
                <a:latin typeface="Century Gothic"/>
              </a:rPr>
              <a:t>GAP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48672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>
                <a:solidFill>
                  <a:srgbClr val="111111"/>
                </a:solidFill>
                <a:latin typeface="Century Gothic"/>
              </a:rPr>
              <a:t>The homepage is a two-door splash. Beautiful, but it carries no proof, no offer and no reason to enquire.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964424" y="5303520"/>
            <a:ext cx="3621024" cy="841248"/>
          </a:xfrm>
          <a:prstGeom prst="rect">
            <a:avLst/>
          </a:prstGeom>
          <a:solidFill>
            <a:srgbClr val="0E0E0E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56448" y="5413248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D9C7A3"/>
                </a:solidFill>
                <a:latin typeface="Century Gothic"/>
              </a:rPr>
              <a:t>HOW TO READ THIS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56448" y="5614416"/>
            <a:ext cx="323697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Every line is drawn from the live site. Em dashes mark proof the business does not currently publish.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Century Gothic"/>
              </a:rPr>
              <a:t>PURE GALLERY  ·  LUXURY      PURE STUDIO  ·  PERSONALISED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D9C7A3"/>
                </a:solidFill>
                <a:latin typeface="Century Gothic"/>
              </a:rPr>
              <a:t>PURE Brand Strategy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