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 snapToObjects="1">
      <p:cViewPr varScale="1">
        <p:scale>
          <a:sx n="116" d="100"/>
          <a:sy n="116" d="100"/>
        </p:scale>
        <p:origin x="864" y="1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7782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77824"/>
            <a:ext cx="12191695" cy="54864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285934"/>
            <a:ext cx="786384" cy="3059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3080" y="256032"/>
            <a:ext cx="58521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spc="-40">
                <a:solidFill>
                  <a:srgbClr val="FFFFFF"/>
                </a:solidFill>
                <a:latin typeface="Arial"/>
              </a:rPr>
              <a:t>Brand Strategy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84464" y="338328"/>
            <a:ext cx="32918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spc="160">
                <a:solidFill>
                  <a:srgbClr val="D0D0D0"/>
                </a:solidFill>
                <a:latin typeface="Arial"/>
              </a:rPr>
              <a:t>FOREVER ADVANCING ARCHITECTURE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15568"/>
            <a:ext cx="3273552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spc="140">
                <a:solidFill>
                  <a:srgbClr val="000000"/>
                </a:solidFill>
                <a:latin typeface="Arial"/>
              </a:rPr>
              <a:t>STRATEGY CORE</a:t>
            </a:r>
          </a:p>
        </p:txBody>
      </p:sp>
      <p:sp>
        <p:nvSpPr>
          <p:cNvPr id="8" name="Rectangle 7"/>
          <p:cNvSpPr/>
          <p:nvPr/>
        </p:nvSpPr>
        <p:spPr>
          <a:xfrm>
            <a:off x="612648" y="1362456"/>
            <a:ext cx="420624" cy="3200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12648" y="1536192"/>
            <a:ext cx="3273552" cy="91440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D0D0D0"/>
                </a:solidFill>
                <a:latin typeface="Arial"/>
              </a:rPr>
              <a:t>01   </a:t>
            </a:r>
            <a:r>
              <a:rPr sz="1050" b="1" spc="120">
                <a:solidFill>
                  <a:srgbClr val="000000"/>
                </a:solidFill>
                <a:latin typeface="Arial"/>
              </a:rPr>
              <a:t>AUDIENCE</a:t>
            </a:r>
          </a:p>
          <a:p>
            <a:pPr>
              <a:lnSpc>
                <a:spcPct val="115000"/>
              </a:lnSpc>
              <a:spcBef>
                <a:spcPts val="300"/>
              </a:spcBef>
            </a:pPr>
            <a:r>
              <a:rPr sz="900">
                <a:solidFill>
                  <a:srgbClr val="2A2A2A"/>
                </a:solidFill>
                <a:latin typeface="Arial"/>
              </a:rPr>
              <a:t>Cultural institutions, civic and transport authorities, developers and city-makers commissioning landmark projects — and the international talent the practice recruits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12648" y="2542032"/>
            <a:ext cx="3273552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D0D0D0"/>
                </a:solidFill>
                <a:latin typeface="Arial"/>
              </a:rPr>
              <a:t>02   </a:t>
            </a:r>
            <a:r>
              <a:rPr sz="1050" b="1" spc="120">
                <a:solidFill>
                  <a:srgbClr val="000000"/>
                </a:solidFill>
                <a:latin typeface="Arial"/>
              </a:rPr>
              <a:t>POSITIONING</a:t>
            </a:r>
          </a:p>
          <a:p>
            <a:pPr>
              <a:lnSpc>
                <a:spcPct val="115000"/>
              </a:lnSpc>
              <a:spcBef>
                <a:spcPts val="300"/>
              </a:spcBef>
            </a:pPr>
            <a:r>
              <a:rPr sz="900">
                <a:solidFill>
                  <a:srgbClr val="2A2A2A"/>
                </a:solidFill>
                <a:latin typeface="Arial"/>
              </a:rPr>
              <a:t>A global architecture and design studio working at all scales, all sectors, all budgets — now under a collective identity rather than a founder’s name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3456432"/>
            <a:ext cx="3273552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D0D0D0"/>
                </a:solidFill>
                <a:latin typeface="Arial"/>
              </a:rPr>
              <a:t>03   </a:t>
            </a:r>
            <a:r>
              <a:rPr sz="1050" b="1" spc="120">
                <a:solidFill>
                  <a:srgbClr val="000000"/>
                </a:solidFill>
                <a:latin typeface="Arial"/>
              </a:rPr>
              <a:t>BRAND PROMISE</a:t>
            </a:r>
          </a:p>
          <a:p>
            <a:pPr>
              <a:lnSpc>
                <a:spcPct val="115000"/>
              </a:lnSpc>
              <a:spcBef>
                <a:spcPts val="300"/>
              </a:spcBef>
            </a:pPr>
            <a:r>
              <a:rPr sz="900">
                <a:solidFill>
                  <a:srgbClr val="2A2A2A"/>
                </a:solidFill>
                <a:latin typeface="Arial"/>
              </a:rPr>
              <a:t>Forever Advancing Architecture: research-led design that anticipates challenges and builds what comes next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12648" y="4279392"/>
            <a:ext cx="3273552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D0D0D0"/>
                </a:solidFill>
                <a:latin typeface="Arial"/>
              </a:rPr>
              <a:t>04   </a:t>
            </a:r>
            <a:r>
              <a:rPr sz="1050" b="1" spc="120">
                <a:solidFill>
                  <a:srgbClr val="000000"/>
                </a:solidFill>
                <a:latin typeface="Arial"/>
              </a:rPr>
              <a:t>PERSONALITY</a:t>
            </a:r>
          </a:p>
          <a:p>
            <a:pPr>
              <a:lnSpc>
                <a:spcPct val="115000"/>
              </a:lnSpc>
              <a:spcBef>
                <a:spcPts val="300"/>
              </a:spcBef>
            </a:pPr>
            <a:r>
              <a:rPr sz="900">
                <a:solidFill>
                  <a:srgbClr val="2A2A2A"/>
                </a:solidFill>
                <a:latin typeface="Arial"/>
              </a:rPr>
              <a:t>Research-led not nostalgic; collective not authored; technical not decorative; expansive not niche; forward-facing not archival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" y="5193792"/>
            <a:ext cx="3273552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D0D0D0"/>
                </a:solidFill>
                <a:latin typeface="Arial"/>
              </a:rPr>
              <a:t>05   </a:t>
            </a:r>
            <a:r>
              <a:rPr sz="1050" b="1" spc="120">
                <a:solidFill>
                  <a:srgbClr val="000000"/>
                </a:solidFill>
                <a:latin typeface="Arial"/>
              </a:rPr>
              <a:t>VOICE</a:t>
            </a:r>
          </a:p>
          <a:p>
            <a:pPr>
              <a:lnSpc>
                <a:spcPct val="115000"/>
              </a:lnSpc>
              <a:spcBef>
                <a:spcPts val="300"/>
              </a:spcBef>
            </a:pPr>
            <a:r>
              <a:rPr sz="900">
                <a:solidFill>
                  <a:srgbClr val="2A2A2A"/>
                </a:solidFill>
                <a:latin typeface="Arial"/>
              </a:rPr>
              <a:t>First-person plural, declarative, unadorned — “We imagine, we research, we innovate”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87952" y="1115568"/>
            <a:ext cx="34290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spc="140">
                <a:solidFill>
                  <a:srgbClr val="000000"/>
                </a:solidFill>
                <a:latin typeface="Arial"/>
              </a:rPr>
              <a:t>MESSAGING + BEHAVIOUR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187952" y="1362456"/>
            <a:ext cx="420624" cy="3200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187952" y="1536192"/>
            <a:ext cx="342900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D0D0D0"/>
                </a:solidFill>
                <a:latin typeface="Arial"/>
              </a:rPr>
              <a:t>01   </a:t>
            </a:r>
            <a:r>
              <a:rPr sz="1050" b="1" spc="120">
                <a:solidFill>
                  <a:srgbClr val="000000"/>
                </a:solidFill>
                <a:latin typeface="Arial"/>
              </a:rPr>
              <a:t>MESSAGE</a:t>
            </a:r>
          </a:p>
          <a:p>
            <a:pPr>
              <a:lnSpc>
                <a:spcPct val="115000"/>
              </a:lnSpc>
              <a:spcBef>
                <a:spcPts val="300"/>
              </a:spcBef>
            </a:pPr>
            <a:r>
              <a:rPr sz="900">
                <a:solidFill>
                  <a:srgbClr val="2A2A2A"/>
                </a:solidFill>
                <a:latin typeface="Arial"/>
              </a:rPr>
              <a:t>A collective, not a signature: 500 people from 55 nations, 5 offices, wholly employee-owned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87952" y="2359152"/>
            <a:ext cx="342900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D0D0D0"/>
                </a:solidFill>
                <a:latin typeface="Arial"/>
              </a:rPr>
              <a:t>02   </a:t>
            </a:r>
            <a:r>
              <a:rPr sz="1050" b="1" spc="120">
                <a:solidFill>
                  <a:srgbClr val="000000"/>
                </a:solidFill>
                <a:latin typeface="Arial"/>
              </a:rPr>
              <a:t>MESSAGE</a:t>
            </a:r>
          </a:p>
          <a:p>
            <a:pPr>
              <a:lnSpc>
                <a:spcPct val="115000"/>
              </a:lnSpc>
              <a:spcBef>
                <a:spcPts val="300"/>
              </a:spcBef>
            </a:pPr>
            <a:r>
              <a:rPr sz="900">
                <a:solidFill>
                  <a:srgbClr val="2A2A2A"/>
                </a:solidFill>
                <a:latin typeface="Arial"/>
              </a:rPr>
              <a:t>Research is the method, not the marketing — Low Carbon Strategy Handbook, AI-assisted climate modelling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187952" y="3182112"/>
            <a:ext cx="3429000" cy="73152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D0D0D0"/>
                </a:solidFill>
                <a:latin typeface="Arial"/>
              </a:rPr>
              <a:t>03   </a:t>
            </a:r>
            <a:r>
              <a:rPr sz="1050" b="1" spc="120">
                <a:solidFill>
                  <a:srgbClr val="000000"/>
                </a:solidFill>
                <a:latin typeface="Arial"/>
              </a:rPr>
              <a:t>MESSAGE</a:t>
            </a:r>
          </a:p>
          <a:p>
            <a:pPr>
              <a:lnSpc>
                <a:spcPct val="115000"/>
              </a:lnSpc>
              <a:spcBef>
                <a:spcPts val="300"/>
              </a:spcBef>
            </a:pPr>
            <a:r>
              <a:rPr sz="900">
                <a:solidFill>
                  <a:srgbClr val="2A2A2A"/>
                </a:solidFill>
                <a:latin typeface="Arial"/>
              </a:rPr>
              <a:t>Proven at every scale, from a chair to a masterplan — 300+ accolades over 40 years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187952" y="4005072"/>
            <a:ext cx="3429000" cy="82296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D0D0D0"/>
                </a:solidFill>
                <a:latin typeface="Arial"/>
              </a:rPr>
              <a:t>04   </a:t>
            </a:r>
            <a:r>
              <a:rPr sz="1050" b="1" spc="120">
                <a:solidFill>
                  <a:srgbClr val="000000"/>
                </a:solidFill>
                <a:latin typeface="Arial"/>
              </a:rPr>
              <a:t>VISUAL DIRECTION</a:t>
            </a:r>
          </a:p>
          <a:p>
            <a:pPr>
              <a:lnSpc>
                <a:spcPct val="115000"/>
              </a:lnSpc>
              <a:spcBef>
                <a:spcPts val="300"/>
              </a:spcBef>
            </a:pPr>
            <a:r>
              <a:rPr sz="900">
                <a:solidFill>
                  <a:srgbClr val="2A2A2A"/>
                </a:solidFill>
                <a:latin typeface="Arial"/>
              </a:rPr>
              <a:t>Absolute monochrome, full-bleed photography, negative tracking, uppercase micro-labels and numbered indices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87952" y="4919472"/>
            <a:ext cx="3429000" cy="100584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050" b="1">
                <a:solidFill>
                  <a:srgbClr val="D0D0D0"/>
                </a:solidFill>
                <a:latin typeface="Arial"/>
              </a:rPr>
              <a:t>05   </a:t>
            </a:r>
            <a:r>
              <a:rPr sz="1050" b="1" spc="120">
                <a:solidFill>
                  <a:srgbClr val="000000"/>
                </a:solidFill>
                <a:latin typeface="Arial"/>
              </a:rPr>
              <a:t>GUARDRAILS</a:t>
            </a:r>
          </a:p>
          <a:p>
            <a:pPr>
              <a:lnSpc>
                <a:spcPct val="115000"/>
              </a:lnSpc>
              <a:spcBef>
                <a:spcPts val="300"/>
              </a:spcBef>
            </a:pPr>
            <a:r>
              <a:rPr sz="900">
                <a:solidFill>
                  <a:srgbClr val="2A2A2A"/>
                </a:solidFill>
                <a:latin typeface="Arial"/>
              </a:rPr>
              <a:t>Never use the former practice name or Foundation marks; never lead with a single author; never let form outrun performance</a:t>
            </a:r>
          </a:p>
        </p:txBody>
      </p:sp>
      <p:sp>
        <p:nvSpPr>
          <p:cNvPr id="21" name="Rectangle 20"/>
          <p:cNvSpPr/>
          <p:nvPr/>
        </p:nvSpPr>
        <p:spPr>
          <a:xfrm>
            <a:off x="7964424" y="1115568"/>
            <a:ext cx="3621024" cy="1316736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156448" y="1261872"/>
            <a:ext cx="3236976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spc="160">
                <a:solidFill>
                  <a:srgbClr val="D0D0D0"/>
                </a:solidFill>
                <a:latin typeface="Arial"/>
              </a:rPr>
              <a:t>THE BRAND TRANSITION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156448" y="1499616"/>
            <a:ext cx="3236976" cy="80467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50" b="0">
                <a:solidFill>
                  <a:srgbClr val="FFFFFF"/>
                </a:solidFill>
                <a:latin typeface="Arial"/>
              </a:rPr>
              <a:t>From a founder’s name to a collective one. ZHA Architects Limited began trading as ZHA in 2026; the Zaha Hadid Foundation licence ended in 2025 and those marks are no longer used.</a:t>
            </a:r>
          </a:p>
        </p:txBody>
      </p:sp>
      <p:sp>
        <p:nvSpPr>
          <p:cNvPr id="24" name="Rectangle 23"/>
          <p:cNvSpPr/>
          <p:nvPr/>
        </p:nvSpPr>
        <p:spPr>
          <a:xfrm>
            <a:off x="7964424" y="2560320"/>
            <a:ext cx="3621024" cy="1700784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TextBox 24"/>
          <p:cNvSpPr txBox="1"/>
          <p:nvPr/>
        </p:nvSpPr>
        <p:spPr>
          <a:xfrm>
            <a:off x="8156448" y="2706624"/>
            <a:ext cx="3236976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800" b="1" spc="160">
                <a:solidFill>
                  <a:srgbClr val="000000"/>
                </a:solidFill>
                <a:latin typeface="Arial"/>
              </a:rPr>
              <a:t>PROOF IN NUMBERS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56448" y="2944368"/>
            <a:ext cx="104241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spc="-40">
                <a:solidFill>
                  <a:srgbClr val="000000"/>
                </a:solidFill>
                <a:latin typeface="Arial"/>
              </a:rPr>
              <a:t>500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56448" y="3172968"/>
            <a:ext cx="10424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50" b="0">
                <a:solidFill>
                  <a:srgbClr val="6B6B6B"/>
                </a:solidFill>
                <a:latin typeface="Arial"/>
              </a:rPr>
              <a:t>People, 55 nations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156448" y="3438144"/>
            <a:ext cx="256032" cy="18288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9244584" y="2944368"/>
            <a:ext cx="104241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spc="-40">
                <a:solidFill>
                  <a:srgbClr val="000000"/>
                </a:solidFill>
                <a:latin typeface="Arial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244584" y="3172968"/>
            <a:ext cx="10424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50" b="0">
                <a:solidFill>
                  <a:srgbClr val="6B6B6B"/>
                </a:solidFill>
                <a:latin typeface="Arial"/>
              </a:rPr>
              <a:t>Global offices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244584" y="3438144"/>
            <a:ext cx="256032" cy="18288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10332720" y="2944368"/>
            <a:ext cx="104241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spc="-40">
                <a:solidFill>
                  <a:srgbClr val="000000"/>
                </a:solidFill>
                <a:latin typeface="Arial"/>
              </a:rPr>
              <a:t>36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0332720" y="3172968"/>
            <a:ext cx="10424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50" b="0">
                <a:solidFill>
                  <a:srgbClr val="6B6B6B"/>
                </a:solidFill>
                <a:latin typeface="Arial"/>
              </a:rPr>
              <a:t>Under construction</a:t>
            </a:r>
          </a:p>
        </p:txBody>
      </p:sp>
      <p:sp>
        <p:nvSpPr>
          <p:cNvPr id="34" name="Rectangle 33"/>
          <p:cNvSpPr/>
          <p:nvPr/>
        </p:nvSpPr>
        <p:spPr>
          <a:xfrm>
            <a:off x="10332720" y="3438144"/>
            <a:ext cx="256032" cy="18288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8156448" y="3566160"/>
            <a:ext cx="104241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spc="-40">
                <a:solidFill>
                  <a:srgbClr val="000000"/>
                </a:solidFill>
                <a:latin typeface="Arial"/>
              </a:rPr>
              <a:t>22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8156448" y="3794760"/>
            <a:ext cx="10424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50" b="0">
                <a:solidFill>
                  <a:srgbClr val="6B6B6B"/>
                </a:solidFill>
                <a:latin typeface="Arial"/>
              </a:rPr>
              <a:t>In design development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156448" y="4059936"/>
            <a:ext cx="256032" cy="18288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9244584" y="3566160"/>
            <a:ext cx="104241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spc="-40">
                <a:solidFill>
                  <a:srgbClr val="000000"/>
                </a:solidFill>
                <a:latin typeface="Arial"/>
              </a:rPr>
              <a:t>300+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9244584" y="3794760"/>
            <a:ext cx="10424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50" b="0">
                <a:solidFill>
                  <a:srgbClr val="6B6B6B"/>
                </a:solidFill>
                <a:latin typeface="Arial"/>
              </a:rPr>
              <a:t>Accolades</a:t>
            </a:r>
          </a:p>
        </p:txBody>
      </p:sp>
      <p:sp>
        <p:nvSpPr>
          <p:cNvPr id="40" name="Rectangle 39"/>
          <p:cNvSpPr/>
          <p:nvPr/>
        </p:nvSpPr>
        <p:spPr>
          <a:xfrm>
            <a:off x="9244584" y="4059936"/>
            <a:ext cx="256032" cy="18288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10332720" y="3566160"/>
            <a:ext cx="1042415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1" spc="-40">
                <a:solidFill>
                  <a:srgbClr val="000000"/>
                </a:solidFill>
                <a:latin typeface="Arial"/>
              </a:rPr>
              <a:t>100%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332720" y="3794760"/>
            <a:ext cx="1042415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50" b="0">
                <a:solidFill>
                  <a:srgbClr val="6B6B6B"/>
                </a:solidFill>
                <a:latin typeface="Arial"/>
              </a:rPr>
              <a:t>Employee-owned</a:t>
            </a:r>
          </a:p>
        </p:txBody>
      </p:sp>
      <p:sp>
        <p:nvSpPr>
          <p:cNvPr id="43" name="Rectangle 42"/>
          <p:cNvSpPr/>
          <p:nvPr/>
        </p:nvSpPr>
        <p:spPr>
          <a:xfrm>
            <a:off x="10332720" y="4059936"/>
            <a:ext cx="256032" cy="18288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4" name="Rectangle 43"/>
          <p:cNvSpPr/>
          <p:nvPr/>
        </p:nvSpPr>
        <p:spPr>
          <a:xfrm>
            <a:off x="7964424" y="4389120"/>
            <a:ext cx="1755648" cy="1609344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5" name="TextBox 44"/>
          <p:cNvSpPr txBox="1"/>
          <p:nvPr/>
        </p:nvSpPr>
        <p:spPr>
          <a:xfrm>
            <a:off x="8083296" y="4517136"/>
            <a:ext cx="1527048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 spc="140">
                <a:solidFill>
                  <a:srgbClr val="000000"/>
                </a:solidFill>
                <a:latin typeface="Arial"/>
              </a:rPr>
              <a:t>EIGHT</a:t>
            </a:r>
          </a:p>
          <a:p>
            <a:pPr algn="l">
              <a:lnSpc>
                <a:spcPct val="115000"/>
              </a:lnSpc>
            </a:pPr>
            <a:r>
              <a:rPr sz="750" b="1" spc="140">
                <a:solidFill>
                  <a:srgbClr val="000000"/>
                </a:solidFill>
                <a:latin typeface="Arial"/>
              </a:rPr>
              <a:t>DISCIPLINES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8083296" y="4882896"/>
            <a:ext cx="1527048" cy="9692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2000"/>
              </a:lnSpc>
            </a:pPr>
            <a:r>
              <a:rPr sz="680" b="0">
                <a:solidFill>
                  <a:srgbClr val="000000"/>
                </a:solidFill>
                <a:latin typeface="Arial"/>
              </a:rPr>
              <a:t>Architecture</a:t>
            </a:r>
          </a:p>
          <a:p>
            <a:pPr algn="l">
              <a:lnSpc>
                <a:spcPct val="122000"/>
              </a:lnSpc>
            </a:pPr>
            <a:r>
              <a:rPr sz="680" b="0">
                <a:solidFill>
                  <a:srgbClr val="000000"/>
                </a:solidFill>
                <a:latin typeface="Arial"/>
              </a:rPr>
              <a:t>Interiors</a:t>
            </a:r>
          </a:p>
          <a:p>
            <a:pPr algn="l">
              <a:lnSpc>
                <a:spcPct val="122000"/>
              </a:lnSpc>
            </a:pPr>
            <a:r>
              <a:rPr sz="680" b="0">
                <a:solidFill>
                  <a:srgbClr val="000000"/>
                </a:solidFill>
                <a:latin typeface="Arial"/>
              </a:rPr>
              <a:t>Masterplans</a:t>
            </a:r>
          </a:p>
          <a:p>
            <a:pPr algn="l">
              <a:lnSpc>
                <a:spcPct val="122000"/>
              </a:lnSpc>
            </a:pPr>
            <a:r>
              <a:rPr sz="680" b="0">
                <a:solidFill>
                  <a:srgbClr val="000000"/>
                </a:solidFill>
                <a:latin typeface="Arial"/>
              </a:rPr>
              <a:t>Virtual Spaces</a:t>
            </a:r>
          </a:p>
          <a:p>
            <a:pPr algn="l">
              <a:lnSpc>
                <a:spcPct val="122000"/>
              </a:lnSpc>
            </a:pPr>
            <a:r>
              <a:rPr sz="680" b="0">
                <a:solidFill>
                  <a:srgbClr val="000000"/>
                </a:solidFill>
                <a:latin typeface="Arial"/>
              </a:rPr>
              <a:t>Workplace</a:t>
            </a:r>
          </a:p>
          <a:p>
            <a:pPr algn="l">
              <a:lnSpc>
                <a:spcPct val="122000"/>
              </a:lnSpc>
            </a:pPr>
            <a:r>
              <a:rPr sz="680" b="0">
                <a:solidFill>
                  <a:srgbClr val="000000"/>
                </a:solidFill>
                <a:latin typeface="Arial"/>
              </a:rPr>
              <a:t>Products</a:t>
            </a:r>
          </a:p>
          <a:p>
            <a:pPr algn="l">
              <a:lnSpc>
                <a:spcPct val="122000"/>
              </a:lnSpc>
            </a:pPr>
            <a:r>
              <a:rPr sz="680" b="0">
                <a:solidFill>
                  <a:srgbClr val="000000"/>
                </a:solidFill>
                <a:latin typeface="Arial"/>
              </a:rPr>
              <a:t>Exhibitions</a:t>
            </a:r>
          </a:p>
          <a:p>
            <a:pPr algn="l">
              <a:lnSpc>
                <a:spcPct val="122000"/>
              </a:lnSpc>
            </a:pPr>
            <a:r>
              <a:rPr sz="680" b="0">
                <a:solidFill>
                  <a:srgbClr val="000000"/>
                </a:solidFill>
                <a:latin typeface="Arial"/>
              </a:rPr>
              <a:t>Installations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829800" y="4389120"/>
            <a:ext cx="1755648" cy="160934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8" name="TextBox 47"/>
          <p:cNvSpPr txBox="1"/>
          <p:nvPr/>
        </p:nvSpPr>
        <p:spPr>
          <a:xfrm>
            <a:off x="9948672" y="4517136"/>
            <a:ext cx="1527048" cy="32918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 spc="140">
                <a:solidFill>
                  <a:srgbClr val="D0D0D0"/>
                </a:solidFill>
                <a:latin typeface="Arial"/>
              </a:rPr>
              <a:t>SLOGAN</a:t>
            </a:r>
          </a:p>
          <a:p>
            <a:pPr algn="l">
              <a:lnSpc>
                <a:spcPct val="115000"/>
              </a:lnSpc>
            </a:pPr>
            <a:r>
              <a:rPr sz="750" b="1" spc="140">
                <a:solidFill>
                  <a:srgbClr val="D0D0D0"/>
                </a:solidFill>
                <a:latin typeface="Arial"/>
              </a:rPr>
              <a:t>EXPRESSION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9948672" y="4992624"/>
            <a:ext cx="1527048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2000"/>
              </a:lnSpc>
            </a:pPr>
            <a:r>
              <a:rPr sz="1300" b="1" spc="-40">
                <a:solidFill>
                  <a:srgbClr val="FFFFFF"/>
                </a:solidFill>
                <a:latin typeface="Arial"/>
              </a:rPr>
              <a:t>Forever</a:t>
            </a:r>
          </a:p>
          <a:p>
            <a:pPr algn="l">
              <a:lnSpc>
                <a:spcPct val="112000"/>
              </a:lnSpc>
            </a:pPr>
            <a:r>
              <a:rPr sz="1300" b="1" spc="-40">
                <a:solidFill>
                  <a:srgbClr val="FFFFFF"/>
                </a:solidFill>
                <a:latin typeface="Arial"/>
              </a:rPr>
              <a:t>Advancing</a:t>
            </a:r>
          </a:p>
          <a:p>
            <a:pPr algn="l">
              <a:lnSpc>
                <a:spcPct val="112000"/>
              </a:lnSpc>
            </a:pPr>
            <a:r>
              <a:rPr sz="1300" b="1" spc="-40">
                <a:solidFill>
                  <a:srgbClr val="FFFFFF"/>
                </a:solidFill>
                <a:latin typeface="Arial"/>
              </a:rPr>
              <a:t>Architecture</a:t>
            </a:r>
          </a:p>
        </p:txBody>
      </p:sp>
      <p:sp>
        <p:nvSpPr>
          <p:cNvPr id="50" name="Rectangle 49"/>
          <p:cNvSpPr/>
          <p:nvPr/>
        </p:nvSpPr>
        <p:spPr>
          <a:xfrm>
            <a:off x="0" y="6400800"/>
            <a:ext cx="12191695" cy="36576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0" y="6437376"/>
            <a:ext cx="12191695" cy="42062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612648" y="6492240"/>
            <a:ext cx="859536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spc="120">
                <a:solidFill>
                  <a:srgbClr val="FFFFFF"/>
                </a:solidFill>
                <a:latin typeface="Arial"/>
              </a:rPr>
              <a:t>ALL SCALES  ·  ALL SECTORS  ·  ALL BUDGETS  ·  DESIGNING A BETTER WORLD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8595360" y="6492240"/>
            <a:ext cx="298094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D0D0D0"/>
                </a:solidFill>
                <a:latin typeface="Arial"/>
              </a:rPr>
              <a:t>ZHA Brand 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87782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877824"/>
            <a:ext cx="12191695" cy="54864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" y="285934"/>
            <a:ext cx="786384" cy="30595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783080" y="256032"/>
            <a:ext cx="5852160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300" b="1" spc="-40">
                <a:solidFill>
                  <a:srgbClr val="FFFFFF"/>
                </a:solidFill>
                <a:latin typeface="Arial"/>
              </a:rPr>
              <a:t>Brand Guide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84464" y="338328"/>
            <a:ext cx="3291840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850" b="1" spc="160">
                <a:solidFill>
                  <a:srgbClr val="D0D0D0"/>
                </a:solidFill>
                <a:latin typeface="Arial"/>
              </a:rPr>
              <a:t>FOREVER ADVANCING ARCHITECTURE</a:t>
            </a:r>
          </a:p>
        </p:txBody>
      </p:sp>
      <p:sp>
        <p:nvSpPr>
          <p:cNvPr id="7" name="Rectangle 6"/>
          <p:cNvSpPr/>
          <p:nvPr/>
        </p:nvSpPr>
        <p:spPr>
          <a:xfrm>
            <a:off x="5943600" y="1060704"/>
            <a:ext cx="7315" cy="5248656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12648" y="1060704"/>
            <a:ext cx="237744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140">
                <a:solidFill>
                  <a:srgbClr val="000000"/>
                </a:solidFill>
                <a:latin typeface="Arial"/>
              </a:rPr>
              <a:t>PRIMARY MARK</a:t>
            </a:r>
          </a:p>
        </p:txBody>
      </p:sp>
      <p:sp>
        <p:nvSpPr>
          <p:cNvPr id="9" name="Rectangle 8"/>
          <p:cNvSpPr/>
          <p:nvPr/>
        </p:nvSpPr>
        <p:spPr>
          <a:xfrm>
            <a:off x="612648" y="1298448"/>
            <a:ext cx="420624" cy="3200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3246120" y="1060704"/>
            <a:ext cx="24688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140">
                <a:solidFill>
                  <a:srgbClr val="000000"/>
                </a:solidFill>
                <a:latin typeface="Arial"/>
              </a:rPr>
              <a:t>REVERSED MARK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246120" y="1298448"/>
            <a:ext cx="420624" cy="3200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3063240" y="1060704"/>
            <a:ext cx="7315" cy="2395728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12648" y="1444752"/>
            <a:ext cx="2377440" cy="676656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4" name="Picture 13" descr="logo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1308" y="1596305"/>
            <a:ext cx="960120" cy="373549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12648" y="2194560"/>
            <a:ext cx="237744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6B6B6B"/>
                </a:solidFill>
                <a:latin typeface="Arial"/>
              </a:rPr>
              <a:t>Black mark on white or light ground. The default. Never redraw, outline or re-set the letterforms.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246120" y="1444752"/>
            <a:ext cx="2468880" cy="676656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7" name="Picture 16" descr="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0500" y="1596305"/>
            <a:ext cx="960120" cy="37354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46120" y="2194560"/>
            <a:ext cx="2468880" cy="3840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700" b="0">
                <a:solidFill>
                  <a:srgbClr val="6B6B6B"/>
                </a:solidFill>
                <a:latin typeface="Arial"/>
              </a:rPr>
              <a:t>White mark on black or over full-bleed photography. No other colourway exists.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648" y="2651760"/>
            <a:ext cx="237744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 spc="100">
                <a:solidFill>
                  <a:srgbClr val="000000"/>
                </a:solidFill>
                <a:latin typeface="Arial"/>
              </a:rPr>
              <a:t>CLEAR SPACE + MINIMUM SIZE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12648" y="2834640"/>
            <a:ext cx="23774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6B6B6B"/>
                </a:solidFill>
                <a:latin typeface="Arial"/>
              </a:rPr>
              <a:t>Clear space on all sides equals the height of the H. Minimum width: 25 mm in print, 72 px on screen. Below that, no mark.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46120" y="2651760"/>
            <a:ext cx="11887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 spc="100">
                <a:solidFill>
                  <a:srgbClr val="000000"/>
                </a:solidFill>
                <a:latin typeface="Arial"/>
              </a:rPr>
              <a:t>APP ICON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26280" y="2651760"/>
            <a:ext cx="11887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50" b="1" spc="100">
                <a:solidFill>
                  <a:srgbClr val="000000"/>
                </a:solidFill>
                <a:latin typeface="Arial"/>
              </a:rPr>
              <a:t>FAVICON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310128" y="2834640"/>
            <a:ext cx="603504" cy="60350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280" y="3047451"/>
            <a:ext cx="457200" cy="177881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4590288" y="2834640"/>
            <a:ext cx="603504" cy="603504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6" name="Picture 25" descr="logo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3440" y="3047451"/>
            <a:ext cx="457200" cy="177881"/>
          </a:xfrm>
          <a:prstGeom prst="rect">
            <a:avLst/>
          </a:prstGeom>
        </p:spPr>
      </p:pic>
      <p:sp>
        <p:nvSpPr>
          <p:cNvPr id="27" name="Rectangle 26"/>
          <p:cNvSpPr/>
          <p:nvPr/>
        </p:nvSpPr>
        <p:spPr>
          <a:xfrm>
            <a:off x="612648" y="3584448"/>
            <a:ext cx="5102352" cy="731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612648" y="3657600"/>
            <a:ext cx="40233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140">
                <a:solidFill>
                  <a:srgbClr val="000000"/>
                </a:solidFill>
                <a:latin typeface="Arial"/>
              </a:rPr>
              <a:t>MARK ON BACKGROUNDS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12648" y="3895344"/>
            <a:ext cx="420624" cy="3200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612648" y="4023360"/>
            <a:ext cx="1600200" cy="548640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1" name="Picture 30" descr="logo_whit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1268" y="4137587"/>
            <a:ext cx="822960" cy="320185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612648" y="4626864"/>
            <a:ext cx="169164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6B6B6B"/>
                </a:solidFill>
                <a:latin typeface="Arial"/>
              </a:rPr>
              <a:t>On black — primary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359152" y="4023360"/>
            <a:ext cx="1600200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4" name="Picture 33" descr="logo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7772" y="4137587"/>
            <a:ext cx="822960" cy="320185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2359152" y="4626864"/>
            <a:ext cx="169164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6B6B6B"/>
                </a:solidFill>
                <a:latin typeface="Arial"/>
              </a:rPr>
              <a:t>On white — primary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105656" y="4023360"/>
            <a:ext cx="1600200" cy="548640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7" name="Picture 36" descr="logo_blac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4276" y="4137587"/>
            <a:ext cx="822960" cy="320185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4105656" y="4626864"/>
            <a:ext cx="169164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6B6B6B"/>
                </a:solidFill>
                <a:latin typeface="Arial"/>
              </a:rPr>
              <a:t>On Signal Grey — permitted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12648" y="4846320"/>
            <a:ext cx="201168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140">
                <a:solidFill>
                  <a:srgbClr val="000000"/>
                </a:solidFill>
                <a:latin typeface="Arial"/>
              </a:rPr>
              <a:t>MISUSE — NEVER</a:t>
            </a:r>
          </a:p>
        </p:txBody>
      </p:sp>
      <p:sp>
        <p:nvSpPr>
          <p:cNvPr id="40" name="Rectangle 39"/>
          <p:cNvSpPr/>
          <p:nvPr/>
        </p:nvSpPr>
        <p:spPr>
          <a:xfrm>
            <a:off x="612648" y="5084064"/>
            <a:ext cx="420624" cy="3200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" name="TextBox 40"/>
          <p:cNvSpPr txBox="1"/>
          <p:nvPr/>
        </p:nvSpPr>
        <p:spPr>
          <a:xfrm>
            <a:off x="2697480" y="4864608"/>
            <a:ext cx="301752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700" b="0">
                <a:solidFill>
                  <a:srgbClr val="6B6B6B"/>
                </a:solidFill>
                <a:latin typeface="Arial"/>
              </a:rPr>
              <a:t>recolour  ·  distort  ·  rotate  ·  outline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12648" y="5230368"/>
            <a:ext cx="16002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3" name="Picture 42" descr="mis_recolou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268" y="5308019"/>
            <a:ext cx="822960" cy="320185"/>
          </a:xfrm>
          <a:prstGeom prst="rect">
            <a:avLst/>
          </a:prstGeom>
        </p:spPr>
      </p:pic>
      <p:cxnSp>
        <p:nvCxnSpPr>
          <p:cNvPr id="44" name="Connector 43"/>
          <p:cNvCxnSpPr/>
          <p:nvPr/>
        </p:nvCxnSpPr>
        <p:spPr>
          <a:xfrm>
            <a:off x="612648" y="5230368"/>
            <a:ext cx="1600200" cy="475488"/>
          </a:xfrm>
          <a:prstGeom prst="line">
            <a:avLst/>
          </a:prstGeom>
          <a:ln w="15875">
            <a:solidFill>
              <a:srgbClr val="C02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/>
          <p:cNvSpPr txBox="1"/>
          <p:nvPr/>
        </p:nvSpPr>
        <p:spPr>
          <a:xfrm>
            <a:off x="612648" y="5742432"/>
            <a:ext cx="169164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6B6B6B"/>
                </a:solidFill>
                <a:latin typeface="Arial"/>
              </a:rPr>
              <a:t>No colour</a:t>
            </a:r>
          </a:p>
        </p:txBody>
      </p:sp>
      <p:sp>
        <p:nvSpPr>
          <p:cNvPr id="46" name="Rectangle 45"/>
          <p:cNvSpPr/>
          <p:nvPr/>
        </p:nvSpPr>
        <p:spPr>
          <a:xfrm>
            <a:off x="2359152" y="5230368"/>
            <a:ext cx="16002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7" name="Picture 46" descr="mis_distor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7792" y="5272374"/>
            <a:ext cx="502920" cy="391475"/>
          </a:xfrm>
          <a:prstGeom prst="rect">
            <a:avLst/>
          </a:prstGeom>
        </p:spPr>
      </p:pic>
      <p:cxnSp>
        <p:nvCxnSpPr>
          <p:cNvPr id="48" name="Connector 47"/>
          <p:cNvCxnSpPr/>
          <p:nvPr/>
        </p:nvCxnSpPr>
        <p:spPr>
          <a:xfrm>
            <a:off x="2359152" y="5230368"/>
            <a:ext cx="1600200" cy="475488"/>
          </a:xfrm>
          <a:prstGeom prst="line">
            <a:avLst/>
          </a:prstGeom>
          <a:ln w="15875">
            <a:solidFill>
              <a:srgbClr val="C02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359152" y="5742432"/>
            <a:ext cx="169164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6B6B6B"/>
                </a:solidFill>
                <a:latin typeface="Arial"/>
              </a:rPr>
              <a:t>No distortion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105656" y="5230368"/>
            <a:ext cx="16002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1" name="Picture 50" descr="mis_rota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39996" y="5264831"/>
            <a:ext cx="731520" cy="406562"/>
          </a:xfrm>
          <a:prstGeom prst="rect">
            <a:avLst/>
          </a:prstGeom>
        </p:spPr>
      </p:pic>
      <p:cxnSp>
        <p:nvCxnSpPr>
          <p:cNvPr id="52" name="Connector 51"/>
          <p:cNvCxnSpPr/>
          <p:nvPr/>
        </p:nvCxnSpPr>
        <p:spPr>
          <a:xfrm>
            <a:off x="4105656" y="5230368"/>
            <a:ext cx="1600200" cy="475488"/>
          </a:xfrm>
          <a:prstGeom prst="line">
            <a:avLst/>
          </a:prstGeom>
          <a:ln w="15875">
            <a:solidFill>
              <a:srgbClr val="C02A2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4105656" y="5742432"/>
            <a:ext cx="169164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6B6B6B"/>
                </a:solidFill>
                <a:latin typeface="Arial"/>
              </a:rPr>
              <a:t>No rotation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12648" y="5961888"/>
            <a:ext cx="5102352" cy="365760"/>
          </a:xfrm>
          <a:prstGeom prst="rect">
            <a:avLst/>
          </a:prstGeom>
          <a:solidFill>
            <a:srgbClr val="FFFFFF"/>
          </a:solidFill>
          <a:ln w="12700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5" name="TextBox 54"/>
          <p:cNvSpPr txBox="1"/>
          <p:nvPr/>
        </p:nvSpPr>
        <p:spPr>
          <a:xfrm>
            <a:off x="731520" y="6035040"/>
            <a:ext cx="4864608" cy="23774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000000"/>
                </a:solidFill>
                <a:latin typeface="Arial"/>
              </a:rPr>
              <a:t>NAME + TRADE MARKS  —  “ZHA®” and “ZHA Architects™” are trade marks of ZHA Architects Limited. The former practice name and Zaha Hadid Foundation marks must not be used.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72200" y="1060704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140">
                <a:solidFill>
                  <a:srgbClr val="000000"/>
                </a:solidFill>
                <a:latin typeface="Arial"/>
              </a:rPr>
              <a:t>COLOUR SYSTEM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172200" y="1298448"/>
            <a:ext cx="420624" cy="3200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8" name="Rectangle 57"/>
          <p:cNvSpPr/>
          <p:nvPr/>
        </p:nvSpPr>
        <p:spPr>
          <a:xfrm>
            <a:off x="6172200" y="1444752"/>
            <a:ext cx="1243584" cy="566928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9" name="TextBox 58"/>
          <p:cNvSpPr txBox="1"/>
          <p:nvPr/>
        </p:nvSpPr>
        <p:spPr>
          <a:xfrm>
            <a:off x="6172200" y="2066543"/>
            <a:ext cx="1316736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 spc="80">
                <a:solidFill>
                  <a:srgbClr val="000000"/>
                </a:solidFill>
                <a:latin typeface="Arial"/>
              </a:rPr>
              <a:t>ZHA BLACK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72200" y="2249424"/>
            <a:ext cx="131673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00" b="0">
                <a:solidFill>
                  <a:srgbClr val="6B6B6B"/>
                </a:solidFill>
                <a:latin typeface="Arial"/>
              </a:rPr>
              <a:t>HEX: #000000</a:t>
            </a:r>
          </a:p>
          <a:p>
            <a:pPr algn="l">
              <a:lnSpc>
                <a:spcPct val="120000"/>
              </a:lnSpc>
            </a:pPr>
            <a:r>
              <a:rPr sz="600" b="0">
                <a:solidFill>
                  <a:srgbClr val="6B6B6B"/>
                </a:solidFill>
                <a:latin typeface="Arial"/>
              </a:rPr>
              <a:t>RGB: 0 0 0</a:t>
            </a:r>
          </a:p>
          <a:p>
            <a:pPr algn="l">
              <a:lnSpc>
                <a:spcPct val="120000"/>
              </a:lnSpc>
            </a:pPr>
            <a:r>
              <a:rPr sz="600" b="0">
                <a:solidFill>
                  <a:srgbClr val="6B6B6B"/>
                </a:solidFill>
                <a:latin typeface="Arial"/>
              </a:rPr>
              <a:t>CMYK: 0 0 0 100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543800" y="1444752"/>
            <a:ext cx="1243584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7543800" y="2066543"/>
            <a:ext cx="1316736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 spc="80">
                <a:solidFill>
                  <a:srgbClr val="000000"/>
                </a:solidFill>
                <a:latin typeface="Arial"/>
              </a:rPr>
              <a:t>ZHA WHITE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543800" y="2249424"/>
            <a:ext cx="131673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00" b="0">
                <a:solidFill>
                  <a:srgbClr val="6B6B6B"/>
                </a:solidFill>
                <a:latin typeface="Arial"/>
              </a:rPr>
              <a:t>HEX: #FFFFFF</a:t>
            </a:r>
          </a:p>
          <a:p>
            <a:pPr algn="l">
              <a:lnSpc>
                <a:spcPct val="120000"/>
              </a:lnSpc>
            </a:pPr>
            <a:r>
              <a:rPr sz="600" b="0">
                <a:solidFill>
                  <a:srgbClr val="6B6B6B"/>
                </a:solidFill>
                <a:latin typeface="Arial"/>
              </a:rPr>
              <a:t>RGB: 255 255 255</a:t>
            </a:r>
          </a:p>
          <a:p>
            <a:pPr algn="l">
              <a:lnSpc>
                <a:spcPct val="120000"/>
              </a:lnSpc>
            </a:pPr>
            <a:r>
              <a:rPr sz="600" b="0">
                <a:solidFill>
                  <a:srgbClr val="6B6B6B"/>
                </a:solidFill>
                <a:latin typeface="Arial"/>
              </a:rPr>
              <a:t>CMYK: 0 0 0 0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915400" y="1444752"/>
            <a:ext cx="1243584" cy="566928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TextBox 64"/>
          <p:cNvSpPr txBox="1"/>
          <p:nvPr/>
        </p:nvSpPr>
        <p:spPr>
          <a:xfrm>
            <a:off x="8915400" y="2066543"/>
            <a:ext cx="1316736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 spc="80">
                <a:solidFill>
                  <a:srgbClr val="000000"/>
                </a:solidFill>
                <a:latin typeface="Arial"/>
              </a:rPr>
              <a:t>SIGNAL GREY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915400" y="2249424"/>
            <a:ext cx="131673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00" b="0">
                <a:solidFill>
                  <a:srgbClr val="6B6B6B"/>
                </a:solidFill>
                <a:latin typeface="Arial"/>
              </a:rPr>
              <a:t>HEX: #D0D0D0</a:t>
            </a:r>
          </a:p>
          <a:p>
            <a:pPr algn="l">
              <a:lnSpc>
                <a:spcPct val="120000"/>
              </a:lnSpc>
            </a:pPr>
            <a:r>
              <a:rPr sz="600" b="0">
                <a:solidFill>
                  <a:srgbClr val="6B6B6B"/>
                </a:solidFill>
                <a:latin typeface="Arial"/>
              </a:rPr>
              <a:t>RGB: 208 208 208</a:t>
            </a:r>
          </a:p>
          <a:p>
            <a:pPr algn="l">
              <a:lnSpc>
                <a:spcPct val="120000"/>
              </a:lnSpc>
            </a:pPr>
            <a:r>
              <a:rPr sz="600" b="0">
                <a:solidFill>
                  <a:srgbClr val="6B6B6B"/>
                </a:solidFill>
                <a:latin typeface="Arial"/>
              </a:rPr>
              <a:t>CMYK: 0 0 0 18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0287000" y="1444752"/>
            <a:ext cx="1243584" cy="566928"/>
          </a:xfrm>
          <a:prstGeom prst="rect">
            <a:avLst/>
          </a:prstGeom>
          <a:solidFill>
            <a:srgbClr val="2A2A2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8" name="TextBox 67"/>
          <p:cNvSpPr txBox="1"/>
          <p:nvPr/>
        </p:nvSpPr>
        <p:spPr>
          <a:xfrm>
            <a:off x="10287000" y="2066543"/>
            <a:ext cx="1316736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1" spc="80">
                <a:solidFill>
                  <a:srgbClr val="000000"/>
                </a:solidFill>
                <a:latin typeface="Arial"/>
              </a:rPr>
              <a:t>GRAPHITE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0287000" y="2249424"/>
            <a:ext cx="1316736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00" b="0">
                <a:solidFill>
                  <a:srgbClr val="6B6B6B"/>
                </a:solidFill>
                <a:latin typeface="Arial"/>
              </a:rPr>
              <a:t>HEX: #2A2A2A</a:t>
            </a:r>
          </a:p>
          <a:p>
            <a:pPr algn="l">
              <a:lnSpc>
                <a:spcPct val="120000"/>
              </a:lnSpc>
            </a:pPr>
            <a:r>
              <a:rPr sz="600" b="0">
                <a:solidFill>
                  <a:srgbClr val="6B6B6B"/>
                </a:solidFill>
                <a:latin typeface="Arial"/>
              </a:rPr>
              <a:t>RGB: 42 42 42</a:t>
            </a:r>
          </a:p>
          <a:p>
            <a:pPr algn="l">
              <a:lnSpc>
                <a:spcPct val="120000"/>
              </a:lnSpc>
            </a:pPr>
            <a:r>
              <a:rPr sz="600" b="0">
                <a:solidFill>
                  <a:srgbClr val="6B6B6B"/>
                </a:solidFill>
                <a:latin typeface="Arial"/>
              </a:rPr>
              <a:t>CMYK: 0 0 0 84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172200" y="2798064"/>
            <a:ext cx="541324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50" b="0">
                <a:solidFill>
                  <a:srgbClr val="6B6B6B"/>
                </a:solidFill>
                <a:latin typeface="Arial"/>
              </a:rPr>
              <a:t>The system is monochrome by design. No accent colour is specified — colour enters only through photography. CMYK derived from hex; no Pantone is published.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172200" y="3145536"/>
            <a:ext cx="5413248" cy="731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2" name="TextBox 71"/>
          <p:cNvSpPr txBox="1"/>
          <p:nvPr/>
        </p:nvSpPr>
        <p:spPr>
          <a:xfrm>
            <a:off x="6172200" y="3218688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140">
                <a:solidFill>
                  <a:srgbClr val="000000"/>
                </a:solidFill>
                <a:latin typeface="Arial"/>
              </a:rPr>
              <a:t>TYPOGRAPHY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172200" y="3456432"/>
            <a:ext cx="420624" cy="3200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4" name="TextBox 73"/>
          <p:cNvSpPr txBox="1"/>
          <p:nvPr/>
        </p:nvSpPr>
        <p:spPr>
          <a:xfrm>
            <a:off x="6172200" y="3602736"/>
            <a:ext cx="274320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6B6B6B"/>
                </a:solidFill>
                <a:latin typeface="Arial"/>
              </a:rPr>
              <a:t>One family, all roles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72200" y="3749039"/>
            <a:ext cx="384048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0" spc="-60">
                <a:solidFill>
                  <a:srgbClr val="000000"/>
                </a:solidFill>
                <a:latin typeface="Arial"/>
              </a:rPr>
              <a:t>Neue Haas Unica W1G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6172200" y="4133087"/>
            <a:ext cx="137160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00" b="0">
                <a:solidFill>
                  <a:srgbClr val="000000"/>
                </a:solidFill>
                <a:latin typeface="Arial"/>
              </a:rPr>
              <a:t>Regular</a:t>
            </a:r>
          </a:p>
          <a:p>
            <a:pPr algn="l">
              <a:lnSpc>
                <a:spcPct val="130000"/>
              </a:lnSpc>
            </a:pPr>
            <a:r>
              <a:rPr sz="800" b="0">
                <a:solidFill>
                  <a:srgbClr val="000000"/>
                </a:solidFill>
                <a:latin typeface="Arial"/>
              </a:rPr>
              <a:t>Medium</a:t>
            </a:r>
          </a:p>
          <a:p>
            <a:pPr algn="l">
              <a:lnSpc>
                <a:spcPct val="130000"/>
              </a:lnSpc>
            </a:pPr>
            <a:r>
              <a:rPr sz="800" b="0">
                <a:solidFill>
                  <a:srgbClr val="000000"/>
                </a:solidFill>
                <a:latin typeface="Arial"/>
              </a:rPr>
              <a:t>Bold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635240" y="4133087"/>
            <a:ext cx="19202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30000"/>
              </a:lnSpc>
            </a:pPr>
            <a:r>
              <a:rPr sz="800" b="0">
                <a:solidFill>
                  <a:srgbClr val="6B6B6B"/>
                </a:solidFill>
                <a:latin typeface="Arial"/>
              </a:rPr>
              <a:t>Display  −0.6 to −1.2px</a:t>
            </a:r>
          </a:p>
          <a:p>
            <a:pPr algn="l">
              <a:lnSpc>
                <a:spcPct val="130000"/>
              </a:lnSpc>
            </a:pPr>
            <a:r>
              <a:rPr sz="800" b="0">
                <a:solidFill>
                  <a:srgbClr val="6B6B6B"/>
                </a:solidFill>
                <a:latin typeface="Arial"/>
              </a:rPr>
              <a:t>Body  −0.35px</a:t>
            </a:r>
          </a:p>
          <a:p>
            <a:pPr algn="l">
              <a:lnSpc>
                <a:spcPct val="130000"/>
              </a:lnSpc>
            </a:pPr>
            <a:r>
              <a:rPr sz="800" b="0">
                <a:solidFill>
                  <a:srgbClr val="6B6B6B"/>
                </a:solidFill>
                <a:latin typeface="Arial"/>
              </a:rPr>
              <a:t>Labels  −0.28px, UPPER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9692640" y="3602736"/>
            <a:ext cx="1892807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6B6B6B"/>
                </a:solidFill>
                <a:latin typeface="Arial"/>
              </a:rPr>
              <a:t>Substitute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9692640" y="3749039"/>
            <a:ext cx="1892807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0" spc="-60">
                <a:solidFill>
                  <a:srgbClr val="000000"/>
                </a:solidFill>
                <a:latin typeface="Arial"/>
              </a:rPr>
              <a:t>Arial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9692640" y="4133087"/>
            <a:ext cx="1892807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700" b="0">
                <a:solidFill>
                  <a:srgbClr val="6B6B6B"/>
                </a:solidFill>
                <a:latin typeface="Arial"/>
              </a:rPr>
              <a:t>The practice’s own declared fallback. Use where Unica is not licensed.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172200" y="4736592"/>
            <a:ext cx="5413248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6B6B6B"/>
                </a:solidFill>
                <a:latin typeface="Arial"/>
              </a:rPr>
              <a:t>Tracking is always negative. Labels and navigation are uppercase; headlines are sentence case.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172200" y="4956048"/>
            <a:ext cx="5413248" cy="731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3" name="TextBox 82"/>
          <p:cNvSpPr txBox="1"/>
          <p:nvPr/>
        </p:nvSpPr>
        <p:spPr>
          <a:xfrm>
            <a:off x="6172200" y="5029200"/>
            <a:ext cx="274320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50" b="1" spc="140">
                <a:solidFill>
                  <a:srgbClr val="000000"/>
                </a:solidFill>
                <a:latin typeface="Arial"/>
              </a:rPr>
              <a:t>DESIGN ELEMENTS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172200" y="5266944"/>
            <a:ext cx="420624" cy="3200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5" name="TextBox 84"/>
          <p:cNvSpPr txBox="1"/>
          <p:nvPr/>
        </p:nvSpPr>
        <p:spPr>
          <a:xfrm>
            <a:off x="6199632" y="5394960"/>
            <a:ext cx="822960" cy="31089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500" b="1" spc="-40">
                <a:solidFill>
                  <a:srgbClr val="000000"/>
                </a:solidFill>
                <a:latin typeface="Arial"/>
              </a:rPr>
              <a:t>01 / 16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199632" y="5760720"/>
            <a:ext cx="822960" cy="1280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" b="0">
                <a:solidFill>
                  <a:srgbClr val="6B6B6B"/>
                </a:solidFill>
                <a:latin typeface="Arial"/>
              </a:rPr>
              <a:t>Numbered index</a:t>
            </a:r>
          </a:p>
        </p:txBody>
      </p:sp>
      <p:sp>
        <p:nvSpPr>
          <p:cNvPr id="87" name="Rectangle 86"/>
          <p:cNvSpPr/>
          <p:nvPr/>
        </p:nvSpPr>
        <p:spPr>
          <a:xfrm>
            <a:off x="7223760" y="5394960"/>
            <a:ext cx="914400" cy="23774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8" name="Rectangle 87"/>
          <p:cNvSpPr/>
          <p:nvPr/>
        </p:nvSpPr>
        <p:spPr>
          <a:xfrm>
            <a:off x="7223760" y="5660136"/>
            <a:ext cx="566928" cy="64008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9" name="TextBox 88"/>
          <p:cNvSpPr txBox="1"/>
          <p:nvPr/>
        </p:nvSpPr>
        <p:spPr>
          <a:xfrm>
            <a:off x="7223760" y="5760720"/>
            <a:ext cx="1188720" cy="1280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" b="0">
                <a:solidFill>
                  <a:srgbClr val="6B6B6B"/>
                </a:solidFill>
                <a:latin typeface="Arial"/>
              </a:rPr>
              <a:t>Full-bleed crop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8321040" y="5413248"/>
            <a:ext cx="100584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700" b="1" spc="180">
                <a:solidFill>
                  <a:srgbClr val="000000"/>
                </a:solidFill>
                <a:latin typeface="Arial"/>
              </a:rPr>
              <a:t>EXPERTISE</a:t>
            </a:r>
          </a:p>
        </p:txBody>
      </p:sp>
      <p:sp>
        <p:nvSpPr>
          <p:cNvPr id="91" name="Rectangle 90"/>
          <p:cNvSpPr/>
          <p:nvPr/>
        </p:nvSpPr>
        <p:spPr>
          <a:xfrm>
            <a:off x="8321040" y="5614416"/>
            <a:ext cx="1005840" cy="18288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2" name="TextBox 91"/>
          <p:cNvSpPr txBox="1"/>
          <p:nvPr/>
        </p:nvSpPr>
        <p:spPr>
          <a:xfrm>
            <a:off x="8321040" y="5760720"/>
            <a:ext cx="1188720" cy="1280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00" b="0">
                <a:solidFill>
                  <a:srgbClr val="6B6B6B"/>
                </a:solidFill>
                <a:latin typeface="Arial"/>
              </a:rPr>
              <a:t>Hairline + label</a:t>
            </a:r>
          </a:p>
        </p:txBody>
      </p:sp>
      <p:sp>
        <p:nvSpPr>
          <p:cNvPr id="93" name="Rectangle 92"/>
          <p:cNvSpPr/>
          <p:nvPr/>
        </p:nvSpPr>
        <p:spPr>
          <a:xfrm>
            <a:off x="9646920" y="5358384"/>
            <a:ext cx="1938528" cy="78638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4" name="TextBox 93"/>
          <p:cNvSpPr txBox="1"/>
          <p:nvPr/>
        </p:nvSpPr>
        <p:spPr>
          <a:xfrm>
            <a:off x="9765792" y="5449824"/>
            <a:ext cx="1700784" cy="6035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50" b="1" spc="-30">
                <a:solidFill>
                  <a:srgbClr val="FFFFFF"/>
                </a:solidFill>
                <a:latin typeface="Arial"/>
              </a:rPr>
              <a:t>We imagine, we research, we innovate.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9646920" y="6181344"/>
            <a:ext cx="1938528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650" b="0">
                <a:solidFill>
                  <a:srgbClr val="6B6B6B"/>
                </a:solidFill>
                <a:latin typeface="Arial"/>
              </a:rPr>
              <a:t>— zha.com</a:t>
            </a:r>
          </a:p>
        </p:txBody>
      </p:sp>
      <p:sp>
        <p:nvSpPr>
          <p:cNvPr id="96" name="Rectangle 95"/>
          <p:cNvSpPr/>
          <p:nvPr/>
        </p:nvSpPr>
        <p:spPr>
          <a:xfrm>
            <a:off x="0" y="6400800"/>
            <a:ext cx="12191695" cy="36576"/>
          </a:xfrm>
          <a:prstGeom prst="rect">
            <a:avLst/>
          </a:prstGeom>
          <a:solidFill>
            <a:srgbClr val="D0D0D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7" name="Rectangle 96"/>
          <p:cNvSpPr/>
          <p:nvPr/>
        </p:nvSpPr>
        <p:spPr>
          <a:xfrm>
            <a:off x="0" y="6437376"/>
            <a:ext cx="12191695" cy="420624"/>
          </a:xfrm>
          <a:prstGeom prst="rect">
            <a:avLst/>
          </a:prstGeom>
          <a:solidFill>
            <a:srgbClr val="0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8" name="TextBox 97"/>
          <p:cNvSpPr txBox="1"/>
          <p:nvPr/>
        </p:nvSpPr>
        <p:spPr>
          <a:xfrm>
            <a:off x="612648" y="6492240"/>
            <a:ext cx="822960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 spc="120">
                <a:solidFill>
                  <a:srgbClr val="FFFFFF"/>
                </a:solidFill>
                <a:latin typeface="Arial"/>
              </a:rPr>
              <a:t>ALL SCALES  ·  ALL SECTORS  ·  ALL BUDGETS  ·  500 PEOPLE  ·  55 NATIONS  ·  5 OFFICES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8595360" y="6492240"/>
            <a:ext cx="2980944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>
              <a:lnSpc>
                <a:spcPct val="115000"/>
              </a:lnSpc>
            </a:pPr>
            <a:r>
              <a:rPr sz="900" b="1">
                <a:solidFill>
                  <a:srgbClr val="D0D0D0"/>
                </a:solidFill>
                <a:latin typeface="Arial"/>
              </a:rPr>
              <a:t>ZHA Brand Guide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666</Words>
  <Application>Microsoft Macintosh PowerPoint</Application>
  <PresentationFormat>Widescreen</PresentationFormat>
  <Paragraphs>117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* ARNOLD WEE</cp:lastModifiedBy>
  <cp:revision>2</cp:revision>
  <dcterms:created xsi:type="dcterms:W3CDTF">2013-01-27T09:14:16Z</dcterms:created>
  <dcterms:modified xsi:type="dcterms:W3CDTF">2026-09-01T12:55:50Z</dcterms:modified>
  <cp:category/>
</cp:coreProperties>
</file>