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fic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65" y="124358"/>
            <a:ext cx="1315405" cy="629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Montserrat"/>
              </a:rPr>
              <a:t>Brand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FFFFFF"/>
                </a:solidFill>
                <a:latin typeface="Montserrat"/>
              </a:rPr>
              <a:t>THE VOICE OF SINGAPORE'S FURNITURE INDUSTRY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15568"/>
            <a:ext cx="3273552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STRATEGY CORE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353312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554480"/>
            <a:ext cx="327355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01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AUDIENCE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Member furniture manufacturers, retailers and suppliers — plus government agencies, overseas buyers and the talent pipeline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56032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02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POSITIONING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The national trade council for Singapore's furniture industry: convener, capability builder and advocate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347472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03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BRAND PROMISE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Membership that opens markets, builds capability and speaks for the industry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429768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04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PERSONALITY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Institutional, dependable, outward-facing — a convener rather than a competitor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21208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05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VOICE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Official and plain. Serves members first, explains second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1115568"/>
            <a:ext cx="342900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2E3138"/>
                </a:solidFill>
                <a:latin typeface="Montserrat"/>
              </a:rPr>
              <a:t>MESSAGING + BEHAVIOUR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7952" y="1353312"/>
            <a:ext cx="402336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87952" y="15544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01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Market access through trade shows, business matching and internationalisation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24688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02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Capability through the Design Innovation Programme and the Sustainable Furniture Mark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33832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03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People through SFIC Institute, the Sol Awards and the Young Leaders Chapter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42976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04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VISUAL DIRECTION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Council Blue and Signal Red on white, Montserrat Black 900 uppercase for display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5212080"/>
            <a:ext cx="34290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005BB7"/>
                </a:solidFill>
                <a:latin typeface="Montserrat"/>
              </a:rPr>
              <a:t>05   </a:t>
            </a:r>
            <a:r>
              <a:rPr sz="1000" b="1" spc="150">
                <a:solidFill>
                  <a:srgbClr val="2E3138"/>
                </a:solidFill>
                <a:latin typeface="Montserrat"/>
              </a:rPr>
              <a:t>GUARDRAILS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E6E6E"/>
                </a:solidFill>
                <a:latin typeface="Montserrat"/>
              </a:rPr>
              <a:t>Never favour one member commercially; never let framework blue stand beside Council Blue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64424" y="1115568"/>
            <a:ext cx="3621024" cy="1097280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56448" y="1225296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FFFFFF"/>
                </a:solidFill>
                <a:latin typeface="Montserrat"/>
              </a:rPr>
              <a:t>THE PROMISE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56448" y="1426464"/>
            <a:ext cx="3236976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1" spc="-20">
                <a:solidFill>
                  <a:srgbClr val="FFFFFF"/>
                </a:solidFill>
                <a:latin typeface="Montserrat"/>
              </a:rPr>
              <a:t>Networking, capability building and advocacy for Singapore's furniture industry.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964424" y="2340864"/>
            <a:ext cx="3621024" cy="1481328"/>
          </a:xfrm>
          <a:prstGeom prst="rect">
            <a:avLst/>
          </a:prstGeom>
          <a:solidFill>
            <a:srgbClr val="F7F7F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56448" y="2450592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005BB7"/>
                </a:solidFill>
                <a:latin typeface="Montserrat"/>
              </a:rPr>
              <a:t>AFFILIATIONS + PROGRAMMES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6448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E3138"/>
                </a:solidFill>
                <a:latin typeface="Montserrat"/>
              </a:rPr>
              <a:t>AFIC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Affiliated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56448" y="3108960"/>
            <a:ext cx="182880" cy="18288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44584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E3138"/>
                </a:solidFill>
                <a:latin typeface="Montserrat"/>
              </a:rPr>
              <a:t>SBF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44584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Member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244584" y="3108960"/>
            <a:ext cx="182880" cy="18288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332720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E3138"/>
                </a:solidFill>
                <a:latin typeface="Montserrat"/>
              </a:rPr>
              <a:t>SCCCI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20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Member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332720" y="3108960"/>
            <a:ext cx="182880" cy="18288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6448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E3138"/>
                </a:solidFill>
                <a:latin typeface="Montserrat"/>
              </a:rPr>
              <a:t>DIP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56448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Programme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56448" y="3675887"/>
            <a:ext cx="182880" cy="18288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244584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E3138"/>
                </a:solidFill>
                <a:latin typeface="Montserrat"/>
              </a:rPr>
              <a:t>SFM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44584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Product mark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244584" y="3675887"/>
            <a:ext cx="182880" cy="18288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332720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2E3138"/>
                </a:solidFill>
                <a:latin typeface="Montserrat"/>
              </a:rPr>
              <a:t>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20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E6E6E"/>
                </a:solidFill>
                <a:latin typeface="Montserrat"/>
              </a:rPr>
              <a:t>Member count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332720" y="3675887"/>
            <a:ext cx="182880" cy="18288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964424" y="3950208"/>
            <a:ext cx="1755648" cy="1225296"/>
          </a:xfrm>
          <a:prstGeom prst="rect">
            <a:avLst/>
          </a:prstGeom>
          <a:solidFill>
            <a:srgbClr val="F7F7F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083296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005BB7"/>
                </a:solidFill>
                <a:latin typeface="Montserrat"/>
              </a:rPr>
              <a:t>WHAT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005BB7"/>
                </a:solidFill>
                <a:latin typeface="Montserrat"/>
              </a:rPr>
              <a:t>MEMBERS GET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83296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680" b="0">
                <a:solidFill>
                  <a:srgbClr val="2E3138"/>
                </a:solidFill>
                <a:latin typeface="Montserrat"/>
              </a:rPr>
              <a:t>Trade shows + matching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E3138"/>
                </a:solidFill>
                <a:latin typeface="Montserrat"/>
              </a:rPr>
              <a:t>Design Innovation Programme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E3138"/>
                </a:solidFill>
                <a:latin typeface="Montserrat"/>
              </a:rPr>
              <a:t>Sustainable Furniture Mark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2E3138"/>
                </a:solidFill>
                <a:latin typeface="Montserrat"/>
              </a:rPr>
              <a:t>SFIC Institute training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829800" y="3950208"/>
            <a:ext cx="1755648" cy="122529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948672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Montserrat"/>
              </a:rPr>
              <a:t>PRIORITY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Montserrat"/>
              </a:rPr>
              <a:t>FIX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48672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>
                <a:solidFill>
                  <a:srgbClr val="FFFFFF"/>
                </a:solidFill>
                <a:latin typeface="Montserrat"/>
              </a:rPr>
              <a:t>Member count, industry size and export value are the numbers an advocacy body lives on. None are published.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964424" y="5303520"/>
            <a:ext cx="3621024" cy="841248"/>
          </a:xfrm>
          <a:prstGeom prst="rect">
            <a:avLst/>
          </a:prstGeom>
          <a:solidFill>
            <a:srgbClr val="F7F7F7"/>
          </a:solidFill>
          <a:ln w="9525">
            <a:solidFill>
              <a:srgbClr val="DCDC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56448" y="5413248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005BB7"/>
                </a:solidFill>
                <a:latin typeface="Montserrat"/>
              </a:rPr>
              <a:t>HOW TO READ THIS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56448" y="5614416"/>
            <a:ext cx="323697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6E6E6E"/>
                </a:solidFill>
                <a:latin typeface="Montserrat"/>
              </a:rPr>
              <a:t>Every line is drawn from the live site. Em dashes mark proof the business does not currently publish.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005B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2E3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Montserrat"/>
              </a:rPr>
              <a:t>NETWORK  ·  BUILD CAPABILITY  ·  ADVOCATE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FFFFFF"/>
                </a:solidFill>
                <a:latin typeface="Montserrat"/>
              </a:rPr>
              <a:t>SFIC Brand Strategy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