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4ed35314d6474a" /><Relationship Type="http://schemas.openxmlformats.org/officeDocument/2006/relationships/extended-properties" Target="/docProps/app.xml" Id="R782eed6dea454c2b" /><Relationship Type="http://schemas.openxmlformats.org/officeDocument/2006/relationships/officeDocument" Target="/ppt/presentation.xml" Id="R1531005bc62340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c84905ac28482a"/>
  </p:sldMasterIdLst>
  <p:notesMasterIdLst>
    <p:notesMasterId xmlns:r="http://schemas.openxmlformats.org/officeDocument/2006/relationships" r:id="R98125f6ce54445a9"/>
  </p:notesMasterIdLst>
  <p:sldIdLst>
    <p:sldId xmlns:r="http://schemas.openxmlformats.org/officeDocument/2006/relationships" id="256" r:id="Rb5f078b58e03488f"/>
    <p:sldId xmlns:r="http://schemas.openxmlformats.org/officeDocument/2006/relationships" id="257" r:id="R75950e25128741e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cb87ac00e24b15" /><Relationship Type="http://schemas.openxmlformats.org/officeDocument/2006/relationships/slideMaster" Target="/ppt/slideMasters/slideMaster1.xml" Id="Rfcc84905ac28482a" /><Relationship Type="http://schemas.openxmlformats.org/officeDocument/2006/relationships/notesMaster" Target="/ppt/notesMasters/notesMaster1.xml" Id="R98125f6ce54445a9" /><Relationship Type="http://schemas.openxmlformats.org/officeDocument/2006/relationships/presProps" Target="/ppt/presProps.xml" Id="R63c1b235a99746ea" /><Relationship Type="http://schemas.openxmlformats.org/officeDocument/2006/relationships/tableStyles" Target="/ppt/tableStyles.xml" Id="R3f591cc3c4fe476f" /><Relationship Type="http://schemas.openxmlformats.org/officeDocument/2006/relationships/slide" Target="/ppt/slides/slide1.xml" Id="Rb5f078b58e03488f" /><Relationship Type="http://schemas.openxmlformats.org/officeDocument/2006/relationships/slide" Target="/ppt/slides/slide2.xml" Id="R75950e25128741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63f91c4860d4f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9423c0584b4d4e" /><Relationship Type="http://schemas.openxmlformats.org/officeDocument/2006/relationships/notesMaster" Target="/ppt/notesMasters/notesMaster1.xml" Id="Rd86c3ec5cefd46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1084945d98493e" /><Relationship Type="http://schemas.openxmlformats.org/officeDocument/2006/relationships/notesMaster" Target="/ppt/notesMasters/notesMaster1.xml" Id="R9b39cfec165e4b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https://ipseipsaipsum.com/ (brand language, process, audience and positioning cues; official imagery)</a:t>
            </a:r>
          </a:p>
          <a:p xmlns:a="http://schemas.openxmlformats.org/drawingml/2006/main">
            <a:r>
              <a:t>- https://ipseipsaipsum.com/pages/design-studio (design-studio offer, prototyping, material sourcing, fabrication and project sectors)</a:t>
            </a:r>
          </a:p>
          <a:p xmlns:a="http://schemas.openxmlformats.org/drawingml/2006/main">
            <a:r>
              <a:t>- https://ipseipsaipsum.com/pages/craftsmanship-techniques (artisan craft and human variation)</a:t>
            </a:r>
          </a:p>
          <a:p xmlns:a="http://schemas.openxmlformats.org/drawingml/2006/main">
            <a:r>
              <a:t>- https://ipseipsaipsum.com/pages/materials-origins (material library and provenance)</a:t>
            </a:r>
          </a:p>
          <a:p xmlns:a="http://schemas.openxmlformats.org/drawingml/2006/main">
            <a:r>
              <a:t>- https://ipseipsaipsum.com/pages/social-impact (longevity, material and maker impact themes)</a:t>
            </a:r>
          </a:p>
          <a:p xmlns:a="http://schemas.openxmlformats.org/drawingml/2006/main">
            <a:r>
              <a:t>- https://ipseipsaipsum.com/cdn/shop/files/Creative_Collaboration_1_sepia_toned.jpg?v=1758188716 (official photograph)</a:t>
            </a:r>
          </a:p>
          <a:p xmlns:a="http://schemas.openxmlformats.org/drawingml/2006/main">
            <a:r>
              <a:t>- https://ipseipsaipsum.com/cdn/shop/files/Fabrication_Execution_2.png?v=1757588557 (official photograph)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https://ipseipsaipsum.com/ (official logo, brand language, palette and type cues)</a:t>
            </a:r>
          </a:p>
          <a:p xmlns:a="http://schemas.openxmlformats.org/drawingml/2006/main">
            <a:r>
              <a:t>- https://ipseipsaipsum.com/pages/design-studio (creative process, material and maker cues)</a:t>
            </a:r>
          </a:p>
          <a:p xmlns:a="http://schemas.openxmlformats.org/drawingml/2006/main">
            <a:r>
              <a:t>- https://ipseipsaipsum.com/pages/craftsmanship-techniques (photography and craft-direction cues)</a:t>
            </a:r>
          </a:p>
          <a:p xmlns:a="http://schemas.openxmlformats.org/drawingml/2006/main">
            <a:r>
              <a:t>- https://ipseipsaipsum.com/pages/materials-origins (material and pattern direction)</a:t>
            </a:r>
          </a:p>
          <a:p xmlns:a="http://schemas.openxmlformats.org/drawingml/2006/main">
            <a:r>
              <a:t>- https://ipseipsaipsum.com/cdn/shop/files/ipse_Vertical_Stack_black.png?v=1757046183 (official logo)</a:t>
            </a:r>
          </a:p>
          <a:p xmlns:a="http://schemas.openxmlformats.org/drawingml/2006/main">
            <a:r>
              <a:t>- https://ipseipsaipsum.com/cdn/shop/files/PenangMOPSideboardLifestyle.jpg?v=1716699084 (official photograph)</a:t>
            </a:r>
          </a:p>
          <a:p xmlns:a="http://schemas.openxmlformats.org/drawingml/2006/main">
            <a:r>
              <a:t>- https://ipseipsaipsum.com/cdn/shop/files/inlay-work-image_7701750c-7cd1-40ec-8dff-d2c20081f302.jpg?v=1760948057 (official photograph)</a:t>
            </a:r>
          </a:p>
          <a:p xmlns:a="http://schemas.openxmlformats.org/drawingml/2006/main">
            <a:r>
              <a:t>- https://ipseipsaipsum.com/cdn/shop/files/Fabrication_Execution_2.png?v=1757588557 (official photograph)</a:t>
            </a:r>
          </a:p>
          <a:p xmlns:a="http://schemas.openxmlformats.org/drawingml/2006/main">
            <a:r>
              <a:t>- https://ipseipsaipsum.com/cdn/shop/files/Peranakan_pink_blue_and_orange_bone_inlay.jpg?v=1781770590 (official material image)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17788550a40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888d3525cf4f3a" /><Relationship Type="http://schemas.openxmlformats.org/officeDocument/2006/relationships/slideLayout" Target="/ppt/slideLayouts/slideLayout1.xml" Id="Re2eeec0453d348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eeec0453d348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f02c4353c4174" /><Relationship Type="http://schemas.openxmlformats.org/officeDocument/2006/relationships/image" Target="/ppt/media/image.png" Id="R2975bbb7e6bd4506" /><Relationship Type="http://schemas.openxmlformats.org/officeDocument/2006/relationships/image" Target="/ppt/media/image.jpeg" Id="R0c61221ea0b04bb4" /><Relationship Type="http://schemas.openxmlformats.org/officeDocument/2006/relationships/image" Target="/ppt/media/image2.png" Id="Re2668e91aa964acf" /><Relationship Type="http://schemas.openxmlformats.org/officeDocument/2006/relationships/notesSlide" Target="/ppt/notesSlides/notesSlide1.xml" Id="Rd1d2a323d642457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dbdb341524809" /><Relationship Type="http://schemas.openxmlformats.org/officeDocument/2006/relationships/image" Target="/ppt/media/image3.png" Id="Reccf754f96af49c7" /><Relationship Type="http://schemas.openxmlformats.org/officeDocument/2006/relationships/image" Target="/ppt/media/image4.png" Id="R8767931e7d654414" /><Relationship Type="http://schemas.openxmlformats.org/officeDocument/2006/relationships/image" Target="/ppt/media/image2.jpeg" Id="Rcf55a1e1ca2b4a7f" /><Relationship Type="http://schemas.openxmlformats.org/officeDocument/2006/relationships/image" Target="/ppt/media/image3.jpeg" Id="R9ce791682e4b494e" /><Relationship Type="http://schemas.openxmlformats.org/officeDocument/2006/relationships/image" Target="/ppt/media/image5.png" Id="R9f75ee9fc84d4268" /><Relationship Type="http://schemas.openxmlformats.org/officeDocument/2006/relationships/image" Target="/ppt/media/image4.jpeg" Id="R4c2137929899411a" /><Relationship Type="http://schemas.openxmlformats.org/officeDocument/2006/relationships/notesSlide" Target="/ppt/notesSlides/notesSlide2.xml" Id="R24121f2b57ea4b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01 / 02-left-rail">
            <a:extLst xmlns:a="http://schemas.openxmlformats.org/drawingml/2006/main">
              <a:ext uri="{FF2B5EF4-FFF2-40B4-BE49-F238E27FC236}">
                <a16:creationId xmlns:a16="http://schemas.microsoft.com/office/drawing/2014/main" id="{96F13E48-1EEF-4EEC-83A3-840EFDFD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01 / 02-header">
            <a:extLst xmlns:a="http://schemas.openxmlformats.org/drawingml/2006/main">
              <a:ext uri="{FF2B5EF4-FFF2-40B4-BE49-F238E27FC236}">
                <a16:creationId xmlns:a16="http://schemas.microsoft.com/office/drawing/2014/main" id="{F7CDBAD0-8996-4EB0-910D-153E962C0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0"/>
            <a:ext cx="150685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5bbb7e6bd4506"/>
          <a:stretch xmlns:a="http://schemas.openxmlformats.org/drawingml/2006/main"/>
        </p:blipFill>
        <p:spPr>
          <a:xfrm xmlns:a="http://schemas.openxmlformats.org/drawingml/2006/main">
            <a:off x="506930" y="142875"/>
            <a:ext cx="814940" cy="800100"/>
          </a:xfrm>
          <a:prstGeom xmlns:a="http://schemas.openxmlformats.org/drawingml/2006/main" prst="rect">
            <a:avLst/>
          </a:prstGeom>
        </p:spPr>
      </p:pic>
      <p:sp>
        <p:nvSpPr>
          <p:cNvPr id="4" name="01 / 02-header-divider">
            <a:extLst xmlns:a="http://schemas.openxmlformats.org/drawingml/2006/main">
              <a:ext uri="{FF2B5EF4-FFF2-40B4-BE49-F238E27FC236}">
                <a16:creationId xmlns:a16="http://schemas.microsoft.com/office/drawing/2014/main" id="{ED9C843E-058F-4A41-A270-414D27062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228600"/>
            <a:ext cx="95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01 / 02-header-title">
            <a:extLst xmlns:a="http://schemas.openxmlformats.org/drawingml/2006/main">
              <a:ext uri="{FF2B5EF4-FFF2-40B4-BE49-F238E27FC236}">
                <a16:creationId xmlns:a16="http://schemas.microsoft.com/office/drawing/2014/main" id="{0D0621D9-5AA2-4531-81B4-8EB34ECD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5717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33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Brand Strategy</a:t>
            </a:r>
          </a:p>
        </p:txBody>
      </p:sp>
      <p:sp>
        <p:nvSpPr>
          <p:cNvPr id="6" name="01 / 02-header-strap">
            <a:extLst xmlns:a="http://schemas.openxmlformats.org/drawingml/2006/main">
              <a:ext uri="{FF2B5EF4-FFF2-40B4-BE49-F238E27FC236}">
                <a16:creationId xmlns:a16="http://schemas.microsoft.com/office/drawing/2014/main" id="{7ADBBF83-EB47-40FF-A4DA-7F983E3C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38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WHERE SHARED VISION MEETS ENDURING CRAFT.</a:t>
            </a:r>
          </a:p>
        </p:txBody>
      </p:sp>
      <p:sp>
        <p:nvSpPr>
          <p:cNvPr id="7" name="01 / 02-header-site">
            <a:extLst xmlns:a="http://schemas.openxmlformats.org/drawingml/2006/main">
              <a:ext uri="{FF2B5EF4-FFF2-40B4-BE49-F238E27FC236}">
                <a16:creationId xmlns:a16="http://schemas.microsoft.com/office/drawing/2014/main" id="{EA63F9BD-7790-4A41-955C-D699061F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IPSEIPSAIPSUM.COM</a:t>
            </a:r>
          </a:p>
        </p:txBody>
      </p:sp>
      <p:sp>
        <p:nvSpPr>
          <p:cNvPr id="8" name="strategy-core-label">
            <a:extLst xmlns:a="http://schemas.openxmlformats.org/drawingml/2006/main">
              <a:ext uri="{FF2B5EF4-FFF2-40B4-BE49-F238E27FC236}">
                <a16:creationId xmlns:a16="http://schemas.microsoft.com/office/drawing/2014/main" id="{FC0E95E6-6736-4014-BD1F-D03B4BF3C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STRATEGY CORE</a:t>
            </a:r>
          </a:p>
        </p:txBody>
      </p:sp>
      <p:sp>
        <p:nvSpPr>
          <p:cNvPr id="9" name="strategy-core-rule">
            <a:extLst xmlns:a="http://schemas.openxmlformats.org/drawingml/2006/main">
              <a:ext uri="{FF2B5EF4-FFF2-40B4-BE49-F238E27FC236}">
                <a16:creationId xmlns:a16="http://schemas.microsoft.com/office/drawing/2014/main" id="{A1AA82A3-220B-4A92-959F-1D1A92325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4095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strategy-core-accent">
            <a:extLst xmlns:a="http://schemas.openxmlformats.org/drawingml/2006/main">
              <a:ext uri="{FF2B5EF4-FFF2-40B4-BE49-F238E27FC236}">
                <a16:creationId xmlns:a16="http://schemas.microsoft.com/office/drawing/2014/main" id="{5494DA2E-A31D-4E5C-A05B-83AD1B23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192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01-number">
            <a:extLst xmlns:a="http://schemas.openxmlformats.org/drawingml/2006/main">
              <a:ext uri="{FF2B5EF4-FFF2-40B4-BE49-F238E27FC236}">
                <a16:creationId xmlns:a16="http://schemas.microsoft.com/office/drawing/2014/main" id="{B7F3814C-DF03-4034-BD84-5B1A238C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1927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12" name="01-label">
            <a:extLst xmlns:a="http://schemas.openxmlformats.org/drawingml/2006/main">
              <a:ext uri="{FF2B5EF4-FFF2-40B4-BE49-F238E27FC236}">
                <a16:creationId xmlns:a16="http://schemas.microsoft.com/office/drawing/2014/main" id="{D170E382-B6EB-4E7F-94C1-AFDFB4AF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1809750"/>
            <a:ext cx="37242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AUDIENCE</a:t>
            </a:r>
          </a:p>
        </p:txBody>
      </p:sp>
      <p:sp>
        <p:nvSpPr>
          <p:cNvPr id="13" name="01-body">
            <a:extLst xmlns:a="http://schemas.openxmlformats.org/drawingml/2006/main">
              <a:ext uri="{FF2B5EF4-FFF2-40B4-BE49-F238E27FC236}">
                <a16:creationId xmlns:a16="http://schemas.microsoft.com/office/drawing/2014/main" id="{C61F56E2-93A1-4782-8FC9-98DD3846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085975"/>
            <a:ext cx="37242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Design-conscious homeowners, hospitality and commercial teams, plus architects and interior designers seeking distinctive, responsibly made pieces.</a:t>
            </a:r>
          </a:p>
        </p:txBody>
      </p:sp>
      <p:sp>
        <p:nvSpPr>
          <p:cNvPr id="14" name="02-number">
            <a:extLst xmlns:a="http://schemas.openxmlformats.org/drawingml/2006/main">
              <a:ext uri="{FF2B5EF4-FFF2-40B4-BE49-F238E27FC236}">
                <a16:creationId xmlns:a16="http://schemas.microsoft.com/office/drawing/2014/main" id="{3F5F867C-44EF-4D74-AFE3-83C77EE5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6227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5" name="02-label">
            <a:extLst xmlns:a="http://schemas.openxmlformats.org/drawingml/2006/main">
              <a:ext uri="{FF2B5EF4-FFF2-40B4-BE49-F238E27FC236}">
                <a16:creationId xmlns:a16="http://schemas.microsoft.com/office/drawing/2014/main" id="{76CAF382-3BEC-4741-8D7F-0F50BFED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952750"/>
            <a:ext cx="37242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POSITIONING</a:t>
            </a:r>
          </a:p>
        </p:txBody>
      </p:sp>
      <p:sp>
        <p:nvSpPr>
          <p:cNvPr id="16" name="02-body">
            <a:extLst xmlns:a="http://schemas.openxmlformats.org/drawingml/2006/main">
              <a:ext uri="{FF2B5EF4-FFF2-40B4-BE49-F238E27FC236}">
                <a16:creationId xmlns:a16="http://schemas.microsoft.com/office/drawing/2014/main" id="{C8803F8F-351F-4FDB-9B37-FA80CF31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228975"/>
            <a:ext cx="37242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A Singapore design studio and furniture brand that turns individual vision into enduring custom forms through materials, prototyping and artisan craft.</a:t>
            </a:r>
          </a:p>
        </p:txBody>
      </p:sp>
      <p:sp>
        <p:nvSpPr>
          <p:cNvPr id="17" name="03-number">
            <a:extLst xmlns:a="http://schemas.openxmlformats.org/drawingml/2006/main">
              <a:ext uri="{FF2B5EF4-FFF2-40B4-BE49-F238E27FC236}">
                <a16:creationId xmlns:a16="http://schemas.microsoft.com/office/drawing/2014/main" id="{C9DD9152-5155-4A30-82F1-35BBB811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005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18" name="03-label">
            <a:extLst xmlns:a="http://schemas.openxmlformats.org/drawingml/2006/main">
              <a:ext uri="{FF2B5EF4-FFF2-40B4-BE49-F238E27FC236}">
                <a16:creationId xmlns:a16="http://schemas.microsoft.com/office/drawing/2014/main" id="{AADEB06E-8D32-42E2-8B1D-D17EF6E1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191000"/>
            <a:ext cx="37242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BRAND PROMISE</a:t>
            </a:r>
          </a:p>
        </p:txBody>
      </p:sp>
      <p:sp>
        <p:nvSpPr>
          <p:cNvPr id="19" name="03-body">
            <a:extLst xmlns:a="http://schemas.openxmlformats.org/drawingml/2006/main">
              <a:ext uri="{FF2B5EF4-FFF2-40B4-BE49-F238E27FC236}">
                <a16:creationId xmlns:a16="http://schemas.microsoft.com/office/drawing/2014/main" id="{E9463633-C2F9-452F-8525-FAD39B07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467225"/>
            <a:ext cx="372427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Your design vision, thoughtfully realised—distinctive pieces with character, context and staying power.</a:t>
            </a:r>
          </a:p>
        </p:txBody>
      </p:sp>
      <p:sp>
        <p:nvSpPr>
          <p:cNvPr id="20" name="04-number">
            <a:extLst xmlns:a="http://schemas.openxmlformats.org/drawingml/2006/main">
              <a:ext uri="{FF2B5EF4-FFF2-40B4-BE49-F238E27FC236}">
                <a16:creationId xmlns:a16="http://schemas.microsoft.com/office/drawing/2014/main" id="{C64B31A7-83DD-4CB7-8AEB-5955845DF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27685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21" name="04-label">
            <a:extLst xmlns:a="http://schemas.openxmlformats.org/drawingml/2006/main">
              <a:ext uri="{FF2B5EF4-FFF2-40B4-BE49-F238E27FC236}">
                <a16:creationId xmlns:a16="http://schemas.microsoft.com/office/drawing/2014/main" id="{AA321B5C-E1D2-4445-B69E-00F20C2AB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67325"/>
            <a:ext cx="37242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PERSONALITY</a:t>
            </a:r>
          </a:p>
        </p:txBody>
      </p:sp>
      <p:sp>
        <p:nvSpPr>
          <p:cNvPr id="22" name="04-body">
            <a:extLst xmlns:a="http://schemas.openxmlformats.org/drawingml/2006/main">
              <a:ext uri="{FF2B5EF4-FFF2-40B4-BE49-F238E27FC236}">
                <a16:creationId xmlns:a16="http://schemas.microsoft.com/office/drawing/2014/main" id="{996A8849-E353-441B-B9DA-676AC7E7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43550"/>
            <a:ext cx="37242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Curious, cultured and expressive. Humanly imperfect, collaborative and quietly unconventional.</a:t>
            </a:r>
          </a:p>
        </p:txBody>
      </p:sp>
      <p:sp>
        <p:nvSpPr>
          <p:cNvPr id="23" name="05-number">
            <a:extLst xmlns:a="http://schemas.openxmlformats.org/drawingml/2006/main">
              <a:ext uri="{FF2B5EF4-FFF2-40B4-BE49-F238E27FC236}">
                <a16:creationId xmlns:a16="http://schemas.microsoft.com/office/drawing/2014/main" id="{46CF8027-3EBE-4F6A-AF20-4A7268C1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7697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  <p:sp>
        <p:nvSpPr>
          <p:cNvPr id="24" name="05-label">
            <a:extLst xmlns:a="http://schemas.openxmlformats.org/drawingml/2006/main">
              <a:ext uri="{FF2B5EF4-FFF2-40B4-BE49-F238E27FC236}">
                <a16:creationId xmlns:a16="http://schemas.microsoft.com/office/drawing/2014/main" id="{B175E5D6-F939-484B-99D3-AB0ED91FC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267450"/>
            <a:ext cx="37242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VOICE</a:t>
            </a:r>
          </a:p>
        </p:txBody>
      </p:sp>
      <p:sp>
        <p:nvSpPr>
          <p:cNvPr id="25" name="05-body">
            <a:extLst xmlns:a="http://schemas.openxmlformats.org/drawingml/2006/main">
              <a:ext uri="{FF2B5EF4-FFF2-40B4-BE49-F238E27FC236}">
                <a16:creationId xmlns:a16="http://schemas.microsoft.com/office/drawing/2014/main" id="{469925E4-C8C8-4E71-8380-ABB9EBD3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6543675"/>
            <a:ext cx="37242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Warm, intelligent and specific. Tell the story of material and maker; invite co-creation without mystifying the process.</a:t>
            </a:r>
          </a:p>
        </p:txBody>
      </p:sp>
      <p:sp>
        <p:nvSpPr>
          <p:cNvPr id="26" name="strategy-behaviour-label">
            <a:extLst xmlns:a="http://schemas.openxmlformats.org/drawingml/2006/main">
              <a:ext uri="{FF2B5EF4-FFF2-40B4-BE49-F238E27FC236}">
                <a16:creationId xmlns:a16="http://schemas.microsoft.com/office/drawing/2014/main" id="{0BE0330E-34AB-49B1-AFFC-69DA4358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3335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MESSAGING + BEHAVIOUR</a:t>
            </a:r>
          </a:p>
        </p:txBody>
      </p:sp>
      <p:sp>
        <p:nvSpPr>
          <p:cNvPr id="27" name="strategy-behaviour-rule">
            <a:extLst xmlns:a="http://schemas.openxmlformats.org/drawingml/2006/main">
              <a:ext uri="{FF2B5EF4-FFF2-40B4-BE49-F238E27FC236}">
                <a16:creationId xmlns:a16="http://schemas.microsoft.com/office/drawing/2014/main" id="{C1BC72CB-B301-41DB-872F-1BFBAC96B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628775"/>
            <a:ext cx="4000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strategy-behaviour-accent">
            <a:extLst xmlns:a="http://schemas.openxmlformats.org/drawingml/2006/main">
              <a:ext uri="{FF2B5EF4-FFF2-40B4-BE49-F238E27FC236}">
                <a16:creationId xmlns:a16="http://schemas.microsoft.com/office/drawing/2014/main" id="{CE739104-0AD2-4430-BC4E-52EE4C06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6192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01-number">
            <a:extLst xmlns:a="http://schemas.openxmlformats.org/drawingml/2006/main">
              <a:ext uri="{FF2B5EF4-FFF2-40B4-BE49-F238E27FC236}">
                <a16:creationId xmlns:a16="http://schemas.microsoft.com/office/drawing/2014/main" id="{DE073771-9F9B-49C9-A0FC-43E34294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81927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30" name="01-label">
            <a:extLst xmlns:a="http://schemas.openxmlformats.org/drawingml/2006/main">
              <a:ext uri="{FF2B5EF4-FFF2-40B4-BE49-F238E27FC236}">
                <a16:creationId xmlns:a16="http://schemas.microsoft.com/office/drawing/2014/main" id="{B99B26D4-8F7D-4D87-9395-683AF2A27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1809750"/>
            <a:ext cx="3629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MESSAGE</a:t>
            </a:r>
          </a:p>
        </p:txBody>
      </p:sp>
      <p:sp>
        <p:nvSpPr>
          <p:cNvPr id="31" name="01-body">
            <a:extLst xmlns:a="http://schemas.openxmlformats.org/drawingml/2006/main">
              <a:ext uri="{FF2B5EF4-FFF2-40B4-BE49-F238E27FC236}">
                <a16:creationId xmlns:a16="http://schemas.microsoft.com/office/drawing/2014/main" id="{ADCB12AF-6586-43C4-A8FB-9FC321225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085975"/>
            <a:ext cx="36290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Bespoke begins with collaboration—not a catalogue.</a:t>
            </a:r>
          </a:p>
        </p:txBody>
      </p:sp>
      <p:sp>
        <p:nvSpPr>
          <p:cNvPr id="32" name="02-number">
            <a:extLst xmlns:a="http://schemas.openxmlformats.org/drawingml/2006/main">
              <a:ext uri="{FF2B5EF4-FFF2-40B4-BE49-F238E27FC236}">
                <a16:creationId xmlns:a16="http://schemas.microsoft.com/office/drawing/2014/main" id="{D3D76639-FFC1-423D-9133-BA1196F3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6765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33" name="02-label">
            <a:extLst xmlns:a="http://schemas.openxmlformats.org/drawingml/2006/main">
              <a:ext uri="{FF2B5EF4-FFF2-40B4-BE49-F238E27FC236}">
                <a16:creationId xmlns:a16="http://schemas.microsoft.com/office/drawing/2014/main" id="{DFD3D83B-550A-4304-9C23-F027FA15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667000"/>
            <a:ext cx="3629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MESSAGE</a:t>
            </a:r>
          </a:p>
        </p:txBody>
      </p:sp>
      <p:sp>
        <p:nvSpPr>
          <p:cNvPr id="34" name="02-body">
            <a:extLst xmlns:a="http://schemas.openxmlformats.org/drawingml/2006/main">
              <a:ext uri="{FF2B5EF4-FFF2-40B4-BE49-F238E27FC236}">
                <a16:creationId xmlns:a16="http://schemas.microsoft.com/office/drawing/2014/main" id="{42CFBAAC-6FF3-4118-8BC4-D5DE14DF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2943225"/>
            <a:ext cx="36290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Heritage techniques and contemporary design create objects no mass process can repeat.</a:t>
            </a:r>
          </a:p>
        </p:txBody>
      </p:sp>
      <p:sp>
        <p:nvSpPr>
          <p:cNvPr id="35" name="03-number">
            <a:extLst xmlns:a="http://schemas.openxmlformats.org/drawingml/2006/main">
              <a:ext uri="{FF2B5EF4-FFF2-40B4-BE49-F238E27FC236}">
                <a16:creationId xmlns:a16="http://schemas.microsoft.com/office/drawing/2014/main" id="{31931EA5-0260-4368-88A3-DB93A55B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7052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36" name="03-label">
            <a:extLst xmlns:a="http://schemas.openxmlformats.org/drawingml/2006/main">
              <a:ext uri="{FF2B5EF4-FFF2-40B4-BE49-F238E27FC236}">
                <a16:creationId xmlns:a16="http://schemas.microsoft.com/office/drawing/2014/main" id="{3BEACBF2-C248-4031-A3DA-10101ED6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695700"/>
            <a:ext cx="3629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MESSAGE</a:t>
            </a:r>
          </a:p>
        </p:txBody>
      </p:sp>
      <p:sp>
        <p:nvSpPr>
          <p:cNvPr id="37" name="03-body">
            <a:extLst xmlns:a="http://schemas.openxmlformats.org/drawingml/2006/main">
              <a:ext uri="{FF2B5EF4-FFF2-40B4-BE49-F238E27FC236}">
                <a16:creationId xmlns:a16="http://schemas.microsoft.com/office/drawing/2014/main" id="{8516ED1D-59DC-4B52-9FBB-15CB158A6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3971925"/>
            <a:ext cx="36290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Materials are chosen for beauty, origin, impact and longevity.</a:t>
            </a:r>
          </a:p>
        </p:txBody>
      </p:sp>
      <p:sp>
        <p:nvSpPr>
          <p:cNvPr id="38" name="04-number">
            <a:extLst xmlns:a="http://schemas.openxmlformats.org/drawingml/2006/main">
              <a:ext uri="{FF2B5EF4-FFF2-40B4-BE49-F238E27FC236}">
                <a16:creationId xmlns:a16="http://schemas.microsoft.com/office/drawing/2014/main" id="{D5C5FC0F-6546-4390-927E-F1CD1096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581525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39" name="04-label">
            <a:extLst xmlns:a="http://schemas.openxmlformats.org/drawingml/2006/main">
              <a:ext uri="{FF2B5EF4-FFF2-40B4-BE49-F238E27FC236}">
                <a16:creationId xmlns:a16="http://schemas.microsoft.com/office/drawing/2014/main" id="{C7CBE1A3-6FDB-4A75-ADC4-A268F4DC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572000"/>
            <a:ext cx="3629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VISUAL DIRECTION</a:t>
            </a:r>
          </a:p>
        </p:txBody>
      </p:sp>
      <p:sp>
        <p:nvSpPr>
          <p:cNvPr id="40" name="04-body">
            <a:extLst xmlns:a="http://schemas.openxmlformats.org/drawingml/2006/main">
              <a:ext uri="{FF2B5EF4-FFF2-40B4-BE49-F238E27FC236}">
                <a16:creationId xmlns:a16="http://schemas.microsoft.com/office/drawing/2014/main" id="{6669A7C2-2565-488A-A7EA-A1B43B36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4848225"/>
            <a:ext cx="36290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Editorial restraint around richly detailed objects; olive and celadon anchors; tactile close-ups; pattern used as evidence, not ornament.</a:t>
            </a:r>
          </a:p>
        </p:txBody>
      </p:sp>
      <p:sp>
        <p:nvSpPr>
          <p:cNvPr id="41" name="05-number">
            <a:extLst xmlns:a="http://schemas.openxmlformats.org/drawingml/2006/main">
              <a:ext uri="{FF2B5EF4-FFF2-40B4-BE49-F238E27FC236}">
                <a16:creationId xmlns:a16="http://schemas.microsoft.com/office/drawing/2014/main" id="{8389967C-D8B5-43F6-8ED5-39B932353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91200"/>
            <a:ext cx="333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  <p:sp>
        <p:nvSpPr>
          <p:cNvPr id="42" name="05-label">
            <a:extLst xmlns:a="http://schemas.openxmlformats.org/drawingml/2006/main">
              <a:ext uri="{FF2B5EF4-FFF2-40B4-BE49-F238E27FC236}">
                <a16:creationId xmlns:a16="http://schemas.microsoft.com/office/drawing/2014/main" id="{216F778F-E845-4AE0-BD6A-10B0B9A0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5781675"/>
            <a:ext cx="36290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2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GUARDRAILS</a:t>
            </a:r>
          </a:p>
        </p:txBody>
      </p:sp>
      <p:sp>
        <p:nvSpPr>
          <p:cNvPr id="43" name="05-body">
            <a:extLst xmlns:a="http://schemas.openxmlformats.org/drawingml/2006/main">
              <a:ext uri="{FF2B5EF4-FFF2-40B4-BE49-F238E27FC236}">
                <a16:creationId xmlns:a16="http://schemas.microsoft.com/office/drawing/2014/main" id="{AABA4DF4-94D3-438D-BF41-92EE9928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2100" y="6057900"/>
            <a:ext cx="362902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Never imitate generic luxury, hide the maker, overclaim sustainability, or let decoration overpower function and material truth.</a:t>
            </a:r>
          </a:p>
        </p:txBody>
      </p:sp>
      <p:pic>
        <p:nvPicPr>
          <p:cNvPr id="1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1221ea0b04bb4"/>
          <a:srcRect xmlns:a="http://schemas.openxmlformats.org/drawingml/2006/main" l="5897" t="0" r="58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53550" y="1333500"/>
            <a:ext cx="3276600" cy="2476500"/>
          </a:xfrm>
          <a:prstGeom xmlns:a="http://schemas.openxmlformats.org/drawingml/2006/main" prst="rect">
            <a:avLst/>
          </a:prstGeom>
        </p:spPr>
      </p:pic>
      <p:pic>
        <p:nvPicPr>
          <p:cNvPr id="1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68e91aa964acf"/>
          <a:srcRect xmlns:a="http://schemas.openxmlformats.org/drawingml/2006/main" l="23846" t="0" r="238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744450" y="1333500"/>
            <a:ext cx="1943100" cy="2476500"/>
          </a:xfrm>
          <a:prstGeom xmlns:a="http://schemas.openxmlformats.org/drawingml/2006/main" prst="rect">
            <a:avLst/>
          </a:prstGeom>
        </p:spPr>
      </p:pic>
      <p:sp>
        <p:nvSpPr>
          <p:cNvPr id="46" name="strategy-image-caption-field">
            <a:extLst xmlns:a="http://schemas.openxmlformats.org/drawingml/2006/main">
              <a:ext uri="{FF2B5EF4-FFF2-40B4-BE49-F238E27FC236}">
                <a16:creationId xmlns:a16="http://schemas.microsoft.com/office/drawing/2014/main" id="{46916CD0-B239-4A08-94BC-627165C2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533775"/>
            <a:ext cx="5334000" cy="276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2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strategy-image-caption">
            <a:extLst xmlns:a="http://schemas.openxmlformats.org/drawingml/2006/main">
              <a:ext uri="{FF2B5EF4-FFF2-40B4-BE49-F238E27FC236}">
                <a16:creationId xmlns:a16="http://schemas.microsoft.com/office/drawing/2014/main" id="{849BD343-A9FA-4B7F-BE24-B934A9A4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600450"/>
            <a:ext cx="50006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COLLABORATION  →  DEVELOPMENT  →  EXECUTION</a:t>
            </a:r>
          </a:p>
        </p:txBody>
      </p:sp>
      <p:sp>
        <p:nvSpPr>
          <p:cNvPr id="48" name="strategy-expression-panel">
            <a:extLst xmlns:a="http://schemas.openxmlformats.org/drawingml/2006/main">
              <a:ext uri="{FF2B5EF4-FFF2-40B4-BE49-F238E27FC236}">
                <a16:creationId xmlns:a16="http://schemas.microsoft.com/office/drawing/2014/main" id="{90C36751-A4B4-4202-8CAE-ED0DAC1E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943350"/>
            <a:ext cx="5334000" cy="1133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strategy-expression-label">
            <a:extLst xmlns:a="http://schemas.openxmlformats.org/drawingml/2006/main">
              <a:ext uri="{FF2B5EF4-FFF2-40B4-BE49-F238E27FC236}">
                <a16:creationId xmlns:a16="http://schemas.microsoft.com/office/drawing/2014/main" id="{9D93B77A-2894-42C7-B3BB-DB9C6FBC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133850"/>
            <a:ext cx="2333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BRAND EXPRESSION</a:t>
            </a:r>
          </a:p>
        </p:txBody>
      </p:sp>
      <p:sp>
        <p:nvSpPr>
          <p:cNvPr id="50" name="strategy-expression-quote">
            <a:extLst xmlns:a="http://schemas.openxmlformats.org/drawingml/2006/main">
              <a:ext uri="{FF2B5EF4-FFF2-40B4-BE49-F238E27FC236}">
                <a16:creationId xmlns:a16="http://schemas.microsoft.com/office/drawing/2014/main" id="{74B2FCE8-86FF-4521-8F28-325FC8A00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441960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1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1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Your design vision,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1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10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thoughtfully realised.</a:t>
            </a:r>
          </a:p>
        </p:txBody>
      </p:sp>
      <p:sp>
        <p:nvSpPr>
          <p:cNvPr id="51" name="strategy-proof-panel">
            <a:extLst xmlns:a="http://schemas.openxmlformats.org/drawingml/2006/main">
              <a:ext uri="{FF2B5EF4-FFF2-40B4-BE49-F238E27FC236}">
                <a16:creationId xmlns:a16="http://schemas.microsoft.com/office/drawing/2014/main" id="{96E17C5A-1D86-4968-BD7F-05390551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5210175"/>
            <a:ext cx="5334000" cy="2657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2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strategy-proof-heading">
            <a:extLst xmlns:a="http://schemas.openxmlformats.org/drawingml/2006/main">
              <a:ext uri="{FF2B5EF4-FFF2-40B4-BE49-F238E27FC236}">
                <a16:creationId xmlns:a16="http://schemas.microsoft.com/office/drawing/2014/main" id="{2DCBFF90-7445-40B1-90BF-08D05306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419725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125" b="1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THE PROOF SYSTEM</a:t>
            </a:r>
          </a:p>
        </p:txBody>
      </p:sp>
      <p:sp>
        <p:nvSpPr>
          <p:cNvPr id="53" name="strategy-proof-number-field-01">
            <a:extLst xmlns:a="http://schemas.openxmlformats.org/drawingml/2006/main">
              <a:ext uri="{FF2B5EF4-FFF2-40B4-BE49-F238E27FC236}">
                <a16:creationId xmlns:a16="http://schemas.microsoft.com/office/drawing/2014/main" id="{3481006C-E6F5-4DAD-BE1C-B1091500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819775"/>
            <a:ext cx="4286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strategy-proof-number-01">
            <a:extLst xmlns:a="http://schemas.openxmlformats.org/drawingml/2006/main">
              <a:ext uri="{FF2B5EF4-FFF2-40B4-BE49-F238E27FC236}">
                <a16:creationId xmlns:a16="http://schemas.microsoft.com/office/drawing/2014/main" id="{51F9C7F2-28D0-420F-804B-540D84CD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924550"/>
            <a:ext cx="428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55" name="strategy-proof-label-01">
            <a:extLst xmlns:a="http://schemas.openxmlformats.org/drawingml/2006/main">
              <a:ext uri="{FF2B5EF4-FFF2-40B4-BE49-F238E27FC236}">
                <a16:creationId xmlns:a16="http://schemas.microsoft.com/office/drawing/2014/main" id="{6E2802BF-0841-4DC8-8B35-239F245CF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581977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DESIGN STUDIO</a:t>
            </a:r>
          </a:p>
        </p:txBody>
      </p:sp>
      <p:sp>
        <p:nvSpPr>
          <p:cNvPr id="56" name="strategy-proof-body-01">
            <a:extLst xmlns:a="http://schemas.openxmlformats.org/drawingml/2006/main">
              <a:ext uri="{FF2B5EF4-FFF2-40B4-BE49-F238E27FC236}">
                <a16:creationId xmlns:a16="http://schemas.microsoft.com/office/drawing/2014/main" id="{65E97712-27DA-4D2B-9A73-9B2B4974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6038850"/>
            <a:ext cx="417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From shared brief to concept, prototype and production.</a:t>
            </a:r>
          </a:p>
        </p:txBody>
      </p:sp>
      <p:sp>
        <p:nvSpPr>
          <p:cNvPr id="57" name="strategy-proof-number-field-02">
            <a:extLst xmlns:a="http://schemas.openxmlformats.org/drawingml/2006/main">
              <a:ext uri="{FF2B5EF4-FFF2-40B4-BE49-F238E27FC236}">
                <a16:creationId xmlns:a16="http://schemas.microsoft.com/office/drawing/2014/main" id="{3EB43CBA-48EB-4F4D-B5F0-7E9538CA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6448425"/>
            <a:ext cx="4286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strategy-proof-number-02">
            <a:extLst xmlns:a="http://schemas.openxmlformats.org/drawingml/2006/main">
              <a:ext uri="{FF2B5EF4-FFF2-40B4-BE49-F238E27FC236}">
                <a16:creationId xmlns:a16="http://schemas.microsoft.com/office/drawing/2014/main" id="{3ADD554E-32FE-421B-8396-EBF7CDA8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6553200"/>
            <a:ext cx="428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59" name="strategy-proof-label-02">
            <a:extLst xmlns:a="http://schemas.openxmlformats.org/drawingml/2006/main">
              <a:ext uri="{FF2B5EF4-FFF2-40B4-BE49-F238E27FC236}">
                <a16:creationId xmlns:a16="http://schemas.microsoft.com/office/drawing/2014/main" id="{F3620B1B-1E99-4123-A9E0-E0DC1AD1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644842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MATERIAL LIBRARY</a:t>
            </a:r>
          </a:p>
        </p:txBody>
      </p:sp>
      <p:sp>
        <p:nvSpPr>
          <p:cNvPr id="60" name="strategy-proof-body-02">
            <a:extLst xmlns:a="http://schemas.openxmlformats.org/drawingml/2006/main">
              <a:ext uri="{FF2B5EF4-FFF2-40B4-BE49-F238E27FC236}">
                <a16:creationId xmlns:a16="http://schemas.microsoft.com/office/drawing/2014/main" id="{5C7DC1EB-DB49-49AD-A860-D6AA453D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6667500"/>
            <a:ext cx="417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Rare, reclaimed and responsibly chosen possibilities.</a:t>
            </a:r>
          </a:p>
        </p:txBody>
      </p:sp>
      <p:sp>
        <p:nvSpPr>
          <p:cNvPr id="61" name="strategy-proof-number-field-03">
            <a:extLst xmlns:a="http://schemas.openxmlformats.org/drawingml/2006/main">
              <a:ext uri="{FF2B5EF4-FFF2-40B4-BE49-F238E27FC236}">
                <a16:creationId xmlns:a16="http://schemas.microsoft.com/office/drawing/2014/main" id="{EB86B03F-B002-4201-B4F6-BB01F047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7077075"/>
            <a:ext cx="428625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strategy-proof-number-03">
            <a:extLst xmlns:a="http://schemas.openxmlformats.org/drawingml/2006/main">
              <a:ext uri="{FF2B5EF4-FFF2-40B4-BE49-F238E27FC236}">
                <a16:creationId xmlns:a16="http://schemas.microsoft.com/office/drawing/2014/main" id="{E4ADD59A-34B1-4952-ABAD-D1D74D24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7181850"/>
            <a:ext cx="428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1125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63" name="strategy-proof-label-03">
            <a:extLst xmlns:a="http://schemas.openxmlformats.org/drawingml/2006/main">
              <a:ext uri="{FF2B5EF4-FFF2-40B4-BE49-F238E27FC236}">
                <a16:creationId xmlns:a16="http://schemas.microsoft.com/office/drawing/2014/main" id="{F978B6E3-7C3C-484F-A9F0-95055C33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7077075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ARTISAN CRAFT</a:t>
            </a:r>
          </a:p>
        </p:txBody>
      </p:sp>
      <p:sp>
        <p:nvSpPr>
          <p:cNvPr id="64" name="strategy-proof-body-03">
            <a:extLst xmlns:a="http://schemas.openxmlformats.org/drawingml/2006/main">
              <a:ext uri="{FF2B5EF4-FFF2-40B4-BE49-F238E27FC236}">
                <a16:creationId xmlns:a16="http://schemas.microsoft.com/office/drawing/2014/main" id="{62F65405-F65D-40FB-A406-D7C5B5D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7296150"/>
            <a:ext cx="417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200" b="0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Hands, histories and human variation made visible.</a:t>
            </a:r>
          </a:p>
        </p:txBody>
      </p:sp>
      <p:sp>
        <p:nvSpPr>
          <p:cNvPr id="65" name="01 / 02-footer">
            <a:extLst xmlns:a="http://schemas.openxmlformats.org/drawingml/2006/main">
              <a:ext uri="{FF2B5EF4-FFF2-40B4-BE49-F238E27FC236}">
                <a16:creationId xmlns:a16="http://schemas.microsoft.com/office/drawing/2014/main" id="{4B035892-8D18-4E91-A117-2C458BC5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8115300"/>
            <a:ext cx="150685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2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01 / 02-footer-accent">
            <a:extLst xmlns:a="http://schemas.openxmlformats.org/drawingml/2006/main">
              <a:ext uri="{FF2B5EF4-FFF2-40B4-BE49-F238E27FC236}">
                <a16:creationId xmlns:a16="http://schemas.microsoft.com/office/drawing/2014/main" id="{07F4DDB8-C810-4EAB-8812-B67ADC73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8115300"/>
            <a:ext cx="2333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01 / 02-footer-message">
            <a:extLst xmlns:a="http://schemas.openxmlformats.org/drawingml/2006/main">
              <a:ext uri="{FF2B5EF4-FFF2-40B4-BE49-F238E27FC236}">
                <a16:creationId xmlns:a16="http://schemas.microsoft.com/office/drawing/2014/main" id="{03AA0129-5EAE-464A-A243-B71B50F6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277225"/>
            <a:ext cx="1200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LIVE THE ORDINARY, EXTRAORDINARILY · DESIGNED TOGETHER · MADE WITH LASTING CHARACTER</a:t>
            </a:r>
          </a:p>
        </p:txBody>
      </p:sp>
      <p:sp>
        <p:nvSpPr>
          <p:cNvPr id="68" name="01 / 02-footer-page">
            <a:extLst xmlns:a="http://schemas.openxmlformats.org/drawingml/2006/main">
              <a:ext uri="{FF2B5EF4-FFF2-40B4-BE49-F238E27FC236}">
                <a16:creationId xmlns:a16="http://schemas.microsoft.com/office/drawing/2014/main" id="{81767374-2620-4C3A-B7FF-8DABE483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0" y="82677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01 / 02</a:t>
            </a:r>
          </a:p>
        </p:txBody>
      </p:sp>
    </p:spTree>
    <p:extLst>
      <p:ext uri="{BB962C8B-B14F-4D97-AF65-F5344CB8AC3E}">
        <p14:creationId xmlns:p14="http://schemas.microsoft.com/office/powerpoint/2010/main" val="4374230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7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02 / 02-left-rail">
            <a:extLst xmlns:a="http://schemas.openxmlformats.org/drawingml/2006/main">
              <a:ext uri="{FF2B5EF4-FFF2-40B4-BE49-F238E27FC236}">
                <a16:creationId xmlns:a16="http://schemas.microsoft.com/office/drawing/2014/main" id="{58740676-AC7B-484D-B30E-054B2046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02 / 02-header">
            <a:extLst xmlns:a="http://schemas.openxmlformats.org/drawingml/2006/main">
              <a:ext uri="{FF2B5EF4-FFF2-40B4-BE49-F238E27FC236}">
                <a16:creationId xmlns:a16="http://schemas.microsoft.com/office/drawing/2014/main" id="{88E6C739-5A54-4509-942C-98C7D624C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0"/>
            <a:ext cx="1506855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cf754f96af49c7"/>
          <a:stretch xmlns:a="http://schemas.openxmlformats.org/drawingml/2006/main"/>
        </p:blipFill>
        <p:spPr>
          <a:xfrm xmlns:a="http://schemas.openxmlformats.org/drawingml/2006/main">
            <a:off x="506930" y="142875"/>
            <a:ext cx="814940" cy="800100"/>
          </a:xfrm>
          <a:prstGeom xmlns:a="http://schemas.openxmlformats.org/drawingml/2006/main" prst="rect">
            <a:avLst/>
          </a:prstGeom>
        </p:spPr>
      </p:pic>
      <p:sp>
        <p:nvSpPr>
          <p:cNvPr id="4" name="02 / 02-header-divider">
            <a:extLst xmlns:a="http://schemas.openxmlformats.org/drawingml/2006/main">
              <a:ext uri="{FF2B5EF4-FFF2-40B4-BE49-F238E27FC236}">
                <a16:creationId xmlns:a16="http://schemas.microsoft.com/office/drawing/2014/main" id="{B05B5325-CDE8-4848-A82C-03F57585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228600"/>
            <a:ext cx="95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02 / 02-header-title">
            <a:extLst xmlns:a="http://schemas.openxmlformats.org/drawingml/2006/main">
              <a:ext uri="{FF2B5EF4-FFF2-40B4-BE49-F238E27FC236}">
                <a16:creationId xmlns:a16="http://schemas.microsoft.com/office/drawing/2014/main" id="{D50EA50E-B936-44A5-88BD-71FA8926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257175"/>
            <a:ext cx="533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33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Brand Guide</a:t>
            </a:r>
          </a:p>
        </p:txBody>
      </p:sp>
      <p:sp>
        <p:nvSpPr>
          <p:cNvPr id="6" name="02 / 02-header-strap">
            <a:extLst xmlns:a="http://schemas.openxmlformats.org/drawingml/2006/main">
              <a:ext uri="{FF2B5EF4-FFF2-40B4-BE49-F238E27FC236}">
                <a16:creationId xmlns:a16="http://schemas.microsoft.com/office/drawing/2014/main" id="{4BDF802E-BB7F-47E3-A34E-75A89B920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23850"/>
            <a:ext cx="571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LIVE THE ORDINARY, EXTRAORDINARILY.</a:t>
            </a:r>
          </a:p>
        </p:txBody>
      </p:sp>
      <p:sp>
        <p:nvSpPr>
          <p:cNvPr id="7" name="02 / 02-header-site">
            <a:extLst xmlns:a="http://schemas.openxmlformats.org/drawingml/2006/main">
              <a:ext uri="{FF2B5EF4-FFF2-40B4-BE49-F238E27FC236}">
                <a16:creationId xmlns:a16="http://schemas.microsoft.com/office/drawing/2014/main" id="{A4FA254A-ED6F-49E5-8508-C3881B1D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191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IPSEIPSAIPSUM.COM</a:t>
            </a:r>
          </a:p>
        </p:txBody>
      </p:sp>
      <p:sp>
        <p:nvSpPr>
          <p:cNvPr id="8" name="guide-logo-system-label">
            <a:extLst xmlns:a="http://schemas.openxmlformats.org/drawingml/2006/main">
              <a:ext uri="{FF2B5EF4-FFF2-40B4-BE49-F238E27FC236}">
                <a16:creationId xmlns:a16="http://schemas.microsoft.com/office/drawing/2014/main" id="{B77F09CA-5C35-4174-B03C-D5A3DBDC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LOGO SYSTEM</a:t>
            </a:r>
          </a:p>
        </p:txBody>
      </p:sp>
      <p:sp>
        <p:nvSpPr>
          <p:cNvPr id="9" name="guide-logo-system-rule">
            <a:extLst xmlns:a="http://schemas.openxmlformats.org/drawingml/2006/main">
              <a:ext uri="{FF2B5EF4-FFF2-40B4-BE49-F238E27FC236}">
                <a16:creationId xmlns:a16="http://schemas.microsoft.com/office/drawing/2014/main" id="{9C494E77-CFBC-4323-9F82-EE7DD5FE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590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guide-logo-system-accent">
            <a:extLst xmlns:a="http://schemas.openxmlformats.org/drawingml/2006/main">
              <a:ext uri="{FF2B5EF4-FFF2-40B4-BE49-F238E27FC236}">
                <a16:creationId xmlns:a16="http://schemas.microsoft.com/office/drawing/2014/main" id="{A474C0CF-16FF-4E18-B93F-06CF76B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192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guide-logo-field">
            <a:extLst xmlns:a="http://schemas.openxmlformats.org/drawingml/2006/main">
              <a:ext uri="{FF2B5EF4-FFF2-40B4-BE49-F238E27FC236}">
                <a16:creationId xmlns:a16="http://schemas.microsoft.com/office/drawing/2014/main" id="{BF5BF7DB-8384-4CF5-A222-040E46F9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342900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7931e7d654414"/>
          <a:stretch xmlns:a="http://schemas.openxmlformats.org/drawingml/2006/main"/>
        </p:blipFill>
        <p:spPr>
          <a:xfrm xmlns:a="http://schemas.openxmlformats.org/drawingml/2006/main">
            <a:off x="1306486" y="2000250"/>
            <a:ext cx="1920929" cy="1885950"/>
          </a:xfrm>
          <a:prstGeom xmlns:a="http://schemas.openxmlformats.org/drawingml/2006/main" prst="rect">
            <a:avLst/>
          </a:prstGeom>
        </p:spPr>
      </p:pic>
      <p:sp>
        <p:nvSpPr>
          <p:cNvPr id="13" name="guide-logo-controls">
            <a:extLst xmlns:a="http://schemas.openxmlformats.org/drawingml/2006/main">
              <a:ext uri="{FF2B5EF4-FFF2-40B4-BE49-F238E27FC236}">
                <a16:creationId xmlns:a16="http://schemas.microsoft.com/office/drawing/2014/main" id="{92196EDA-800E-4C9E-B8D1-41104A83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1809750"/>
            <a:ext cx="2286000" cy="2266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5CE"/>
            </a:solidFill>
            <a:prstDash val="solid"/>
          </a:ln>
        </p:spPr>
      </p:sp>
      <p:sp>
        <p:nvSpPr>
          <p:cNvPr id="14" name="guide-logo-controls-title">
            <a:extLst xmlns:a="http://schemas.openxmlformats.org/drawingml/2006/main">
              <a:ext uri="{FF2B5EF4-FFF2-40B4-BE49-F238E27FC236}">
                <a16:creationId xmlns:a16="http://schemas.microsoft.com/office/drawing/2014/main" id="{8514FA4B-7701-4457-B59D-80247DF7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19300"/>
            <a:ext cx="190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RECOMMENDED CONTROLS</a:t>
            </a:r>
          </a:p>
        </p:txBody>
      </p:sp>
      <p:sp>
        <p:nvSpPr>
          <p:cNvPr id="15" name="guide-logo-controls-copy">
            <a:extLst xmlns:a="http://schemas.openxmlformats.org/drawingml/2006/main">
              <a:ext uri="{FF2B5EF4-FFF2-40B4-BE49-F238E27FC236}">
                <a16:creationId xmlns:a16="http://schemas.microsoft.com/office/drawing/2014/main" id="{CB70F5EB-416C-4A00-8662-39A95838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333625"/>
            <a:ext cx="18478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CLEAR SPACE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One word-line height on every side.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MINIMUM SIZE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100 px screen / 28 mm print.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CONTRAST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Black on White or Celadon. Use a supplied reverse mark only.</a:t>
            </a:r>
          </a:p>
        </p:txBody>
      </p:sp>
      <p:sp>
        <p:nvSpPr>
          <p:cNvPr id="16" name="guide-photography-label">
            <a:extLst xmlns:a="http://schemas.openxmlformats.org/drawingml/2006/main">
              <a:ext uri="{FF2B5EF4-FFF2-40B4-BE49-F238E27FC236}">
                <a16:creationId xmlns:a16="http://schemas.microsoft.com/office/drawing/2014/main" id="{ABBDE3D1-E5E4-4DDC-BE0C-2707433E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5770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PHOTOGRAPHY</a:t>
            </a:r>
          </a:p>
        </p:txBody>
      </p:sp>
      <p:sp>
        <p:nvSpPr>
          <p:cNvPr id="17" name="guide-photography-rule">
            <a:extLst xmlns:a="http://schemas.openxmlformats.org/drawingml/2006/main">
              <a:ext uri="{FF2B5EF4-FFF2-40B4-BE49-F238E27FC236}">
                <a16:creationId xmlns:a16="http://schemas.microsoft.com/office/drawing/2014/main" id="{EE767CD3-6A38-480A-8BBB-15522E2C8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52975"/>
            <a:ext cx="5905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uide-photography-accent">
            <a:extLst xmlns:a="http://schemas.openxmlformats.org/drawingml/2006/main">
              <a:ext uri="{FF2B5EF4-FFF2-40B4-BE49-F238E27FC236}">
                <a16:creationId xmlns:a16="http://schemas.microsoft.com/office/drawing/2014/main" id="{ABCB6B50-CF1E-48B3-BDC2-71030645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7434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5a1e1ca2b4a7f"/>
          <a:srcRect xmlns:a="http://schemas.openxmlformats.org/drawingml/2006/main" l="9583" t="0" r="95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4933950"/>
            <a:ext cx="1847850" cy="2286000"/>
          </a:xfrm>
          <a:prstGeom xmlns:a="http://schemas.openxmlformats.org/drawingml/2006/main" prst="rect">
            <a:avLst/>
          </a:prstGeom>
        </p:spPr>
      </p:pic>
      <p:pic>
        <p:nvPicPr>
          <p:cNvPr id="8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791682e4b494e"/>
          <a:srcRect xmlns:a="http://schemas.openxmlformats.org/drawingml/2006/main" l="9583" t="0" r="95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14600" y="4933950"/>
            <a:ext cx="1847850" cy="2286000"/>
          </a:xfrm>
          <a:prstGeom xmlns:a="http://schemas.openxmlformats.org/drawingml/2006/main" prst="rect">
            <a:avLst/>
          </a:prstGeom>
        </p:spPr>
      </p:pic>
      <p:pic>
        <p:nvPicPr>
          <p:cNvPr id="8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5ee9fc84d4268"/>
          <a:srcRect xmlns:a="http://schemas.openxmlformats.org/drawingml/2006/main" l="21111" t="0" r="21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76750" y="4933950"/>
            <a:ext cx="1981200" cy="2286000"/>
          </a:xfrm>
          <a:prstGeom xmlns:a="http://schemas.openxmlformats.org/drawingml/2006/main" prst="rect">
            <a:avLst/>
          </a:prstGeom>
        </p:spPr>
      </p:pic>
      <p:sp>
        <p:nvSpPr>
          <p:cNvPr id="22" name="guide-photo-caption">
            <a:extLst xmlns:a="http://schemas.openxmlformats.org/drawingml/2006/main">
              <a:ext uri="{FF2B5EF4-FFF2-40B4-BE49-F238E27FC236}">
                <a16:creationId xmlns:a16="http://schemas.microsoft.com/office/drawing/2014/main" id="{38768891-D00C-4B91-BCAA-A89592BB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7362825"/>
            <a:ext cx="590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OBJECT IN CONTEXT  ·  MATERIAL MACRO  ·  MAKER OR PROCESS</a:t>
            </a:r>
          </a:p>
        </p:txBody>
      </p:sp>
      <p:sp>
        <p:nvSpPr>
          <p:cNvPr id="23" name="guide-column-divider">
            <a:extLst xmlns:a="http://schemas.openxmlformats.org/drawingml/2006/main">
              <a:ext uri="{FF2B5EF4-FFF2-40B4-BE49-F238E27FC236}">
                <a16:creationId xmlns:a16="http://schemas.microsoft.com/office/drawing/2014/main" id="{0EACBB24-0DA1-4207-812B-B106F91B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333500"/>
            <a:ext cx="9525" cy="6534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guide-colour-label">
            <a:extLst xmlns:a="http://schemas.openxmlformats.org/drawingml/2006/main">
              <a:ext uri="{FF2B5EF4-FFF2-40B4-BE49-F238E27FC236}">
                <a16:creationId xmlns:a16="http://schemas.microsoft.com/office/drawing/2014/main" id="{F46AAE90-5D7F-489F-85C9-33B9A74A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333500"/>
            <a:ext cx="7753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COLOUR SYSTEM</a:t>
            </a:r>
          </a:p>
        </p:txBody>
      </p:sp>
      <p:sp>
        <p:nvSpPr>
          <p:cNvPr id="25" name="guide-colour-rule">
            <a:extLst xmlns:a="http://schemas.openxmlformats.org/drawingml/2006/main">
              <a:ext uri="{FF2B5EF4-FFF2-40B4-BE49-F238E27FC236}">
                <a16:creationId xmlns:a16="http://schemas.microsoft.com/office/drawing/2014/main" id="{2E489F19-3DD6-4080-8E70-4C0BAA62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628775"/>
            <a:ext cx="7753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guide-colour-accent">
            <a:extLst xmlns:a="http://schemas.openxmlformats.org/drawingml/2006/main">
              <a:ext uri="{FF2B5EF4-FFF2-40B4-BE49-F238E27FC236}">
                <a16:creationId xmlns:a16="http://schemas.microsoft.com/office/drawing/2014/main" id="{BEC33492-7FC5-4F08-84CD-F2C2FFB5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61925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guide-swatch-WHITE">
            <a:extLst xmlns:a="http://schemas.openxmlformats.org/drawingml/2006/main">
              <a:ext uri="{FF2B5EF4-FFF2-40B4-BE49-F238E27FC236}">
                <a16:creationId xmlns:a16="http://schemas.microsoft.com/office/drawing/2014/main" id="{FBEE1133-2B68-485B-8035-F9C77C5E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09750"/>
            <a:ext cx="141922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5CE"/>
            </a:solidFill>
            <a:prstDash val="solid"/>
          </a:ln>
        </p:spPr>
      </p:sp>
      <p:sp>
        <p:nvSpPr>
          <p:cNvPr id="28" name="guide-swatch-name-WHITE">
            <a:extLst xmlns:a="http://schemas.openxmlformats.org/drawingml/2006/main">
              <a:ext uri="{FF2B5EF4-FFF2-40B4-BE49-F238E27FC236}">
                <a16:creationId xmlns:a16="http://schemas.microsoft.com/office/drawing/2014/main" id="{4011B8EA-D2D6-429B-A4D1-E1F99713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336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WHITE</a:t>
            </a:r>
          </a:p>
        </p:txBody>
      </p:sp>
      <p:sp>
        <p:nvSpPr>
          <p:cNvPr id="29" name="guide-swatch-hex-WHITE">
            <a:extLst xmlns:a="http://schemas.openxmlformats.org/drawingml/2006/main">
              <a:ext uri="{FF2B5EF4-FFF2-40B4-BE49-F238E27FC236}">
                <a16:creationId xmlns:a16="http://schemas.microsoft.com/office/drawing/2014/main" id="{7A4E29B3-4643-41A4-A5D3-21EFDC4B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9622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#FFFFFF</a:t>
            </a:r>
          </a:p>
        </p:txBody>
      </p:sp>
      <p:sp>
        <p:nvSpPr>
          <p:cNvPr id="30" name="guide-swatch-PAPER">
            <a:extLst xmlns:a="http://schemas.openxmlformats.org/drawingml/2006/main">
              <a:ext uri="{FF2B5EF4-FFF2-40B4-BE49-F238E27FC236}">
                <a16:creationId xmlns:a16="http://schemas.microsoft.com/office/drawing/2014/main" id="{91C97B10-FB02-45B2-A2C1-18775D168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1809750"/>
            <a:ext cx="141922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7"/>
          </a:solidFill>
          <a:ln xmlns:a="http://schemas.openxmlformats.org/drawingml/2006/main" w="9525">
            <a:solidFill>
              <a:srgbClr val="D8D5CE"/>
            </a:solidFill>
            <a:prstDash val="solid"/>
          </a:ln>
        </p:spPr>
      </p:sp>
      <p:sp>
        <p:nvSpPr>
          <p:cNvPr id="31" name="guide-swatch-name-PAPER">
            <a:extLst xmlns:a="http://schemas.openxmlformats.org/drawingml/2006/main">
              <a:ext uri="{FF2B5EF4-FFF2-40B4-BE49-F238E27FC236}">
                <a16:creationId xmlns:a16="http://schemas.microsoft.com/office/drawing/2014/main" id="{D02EF470-407A-4B6E-B726-EBEA0DD2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7336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PAPER</a:t>
            </a:r>
          </a:p>
        </p:txBody>
      </p:sp>
      <p:sp>
        <p:nvSpPr>
          <p:cNvPr id="32" name="guide-swatch-hex-PAPER">
            <a:extLst xmlns:a="http://schemas.openxmlformats.org/drawingml/2006/main">
              <a:ext uri="{FF2B5EF4-FFF2-40B4-BE49-F238E27FC236}">
                <a16:creationId xmlns:a16="http://schemas.microsoft.com/office/drawing/2014/main" id="{A610D3F3-5678-4F15-B393-68782E181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9622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#FAF7F7</a:t>
            </a:r>
          </a:p>
        </p:txBody>
      </p:sp>
      <p:sp>
        <p:nvSpPr>
          <p:cNvPr id="33" name="guide-swatch-CELADON">
            <a:extLst xmlns:a="http://schemas.openxmlformats.org/drawingml/2006/main">
              <a:ext uri="{FF2B5EF4-FFF2-40B4-BE49-F238E27FC236}">
                <a16:creationId xmlns:a16="http://schemas.microsoft.com/office/drawing/2014/main" id="{B514B13C-F6FF-4786-B283-FDDC654F8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1809750"/>
            <a:ext cx="141922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guide-swatch-name-CELADON">
            <a:extLst xmlns:a="http://schemas.openxmlformats.org/drawingml/2006/main">
              <a:ext uri="{FF2B5EF4-FFF2-40B4-BE49-F238E27FC236}">
                <a16:creationId xmlns:a16="http://schemas.microsoft.com/office/drawing/2014/main" id="{236A82C7-35EA-4C85-81DF-52A0AE91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7336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CELADON</a:t>
            </a:r>
          </a:p>
        </p:txBody>
      </p:sp>
      <p:sp>
        <p:nvSpPr>
          <p:cNvPr id="35" name="guide-swatch-hex-CELADON">
            <a:extLst xmlns:a="http://schemas.openxmlformats.org/drawingml/2006/main">
              <a:ext uri="{FF2B5EF4-FFF2-40B4-BE49-F238E27FC236}">
                <a16:creationId xmlns:a16="http://schemas.microsoft.com/office/drawing/2014/main" id="{0497DB6D-6F0D-441C-A4A4-45D3385E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9622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#DDE7C2</a:t>
            </a:r>
          </a:p>
        </p:txBody>
      </p:sp>
      <p:sp>
        <p:nvSpPr>
          <p:cNvPr id="36" name="guide-swatch-OLIVE">
            <a:extLst xmlns:a="http://schemas.openxmlformats.org/drawingml/2006/main">
              <a:ext uri="{FF2B5EF4-FFF2-40B4-BE49-F238E27FC236}">
                <a16:creationId xmlns:a16="http://schemas.microsoft.com/office/drawing/2014/main" id="{21956BBA-4EF6-49D6-8BE8-EE08D2E0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1809750"/>
            <a:ext cx="141922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guide-swatch-name-OLIVE">
            <a:extLst xmlns:a="http://schemas.openxmlformats.org/drawingml/2006/main">
              <a:ext uri="{FF2B5EF4-FFF2-40B4-BE49-F238E27FC236}">
                <a16:creationId xmlns:a16="http://schemas.microsoft.com/office/drawing/2014/main" id="{DB36E285-B734-4118-BD6D-13EDA9F6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27336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OLIVE</a:t>
            </a:r>
          </a:p>
        </p:txBody>
      </p:sp>
      <p:sp>
        <p:nvSpPr>
          <p:cNvPr id="38" name="guide-swatch-hex-OLIVE">
            <a:extLst xmlns:a="http://schemas.openxmlformats.org/drawingml/2006/main">
              <a:ext uri="{FF2B5EF4-FFF2-40B4-BE49-F238E27FC236}">
                <a16:creationId xmlns:a16="http://schemas.microsoft.com/office/drawing/2014/main" id="{2CC1B842-8A40-4DA5-BAD0-4BEEFD49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91925" y="29622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#728158</a:t>
            </a:r>
          </a:p>
        </p:txBody>
      </p:sp>
      <p:sp>
        <p:nvSpPr>
          <p:cNvPr id="39" name="guide-swatch-CACAO">
            <a:extLst xmlns:a="http://schemas.openxmlformats.org/drawingml/2006/main">
              <a:ext uri="{FF2B5EF4-FFF2-40B4-BE49-F238E27FC236}">
                <a16:creationId xmlns:a16="http://schemas.microsoft.com/office/drawing/2014/main" id="{F619D201-FD34-4A4C-8C77-9EC0BAB7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0" y="1809750"/>
            <a:ext cx="1419225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2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guide-swatch-name-CACAO">
            <a:extLst xmlns:a="http://schemas.openxmlformats.org/drawingml/2006/main">
              <a:ext uri="{FF2B5EF4-FFF2-40B4-BE49-F238E27FC236}">
                <a16:creationId xmlns:a16="http://schemas.microsoft.com/office/drawing/2014/main" id="{76776300-24A0-4483-9018-088E175C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0" y="27336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CACAO</a:t>
            </a:r>
          </a:p>
        </p:txBody>
      </p:sp>
      <p:sp>
        <p:nvSpPr>
          <p:cNvPr id="41" name="guide-swatch-hex-CACAO">
            <a:extLst xmlns:a="http://schemas.openxmlformats.org/drawingml/2006/main">
              <a:ext uri="{FF2B5EF4-FFF2-40B4-BE49-F238E27FC236}">
                <a16:creationId xmlns:a16="http://schemas.microsoft.com/office/drawing/2014/main" id="{5CA6B701-2CBA-4BC4-9820-3AEDD041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0" y="2962275"/>
            <a:ext cx="14192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#302B23</a:t>
            </a:r>
          </a:p>
        </p:txBody>
      </p:sp>
      <p:sp>
        <p:nvSpPr>
          <p:cNvPr id="42" name="guide-colour-note">
            <a:extLst xmlns:a="http://schemas.openxmlformats.org/drawingml/2006/main">
              <a:ext uri="{FF2B5EF4-FFF2-40B4-BE49-F238E27FC236}">
                <a16:creationId xmlns:a16="http://schemas.microsoft.com/office/drawing/2014/main" id="{B3A09703-CFF9-461C-9BCF-4DD5AA67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86125"/>
            <a:ext cx="77533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12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112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Olive carries recognition. Celadon creates generous fields. Paper and White keep richly detailed objects breathable; Cacao anchors hierarchy.</a:t>
            </a:r>
          </a:p>
        </p:txBody>
      </p:sp>
      <p:sp>
        <p:nvSpPr>
          <p:cNvPr id="43" name="guide-type-label">
            <a:extLst xmlns:a="http://schemas.openxmlformats.org/drawingml/2006/main">
              <a:ext uri="{FF2B5EF4-FFF2-40B4-BE49-F238E27FC236}">
                <a16:creationId xmlns:a16="http://schemas.microsoft.com/office/drawing/2014/main" id="{E4D0186A-1C82-4A78-82F9-BDD61AE8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829050"/>
            <a:ext cx="7753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TYPOGRAPHY</a:t>
            </a:r>
          </a:p>
        </p:txBody>
      </p:sp>
      <p:sp>
        <p:nvSpPr>
          <p:cNvPr id="44" name="guide-type-rule">
            <a:extLst xmlns:a="http://schemas.openxmlformats.org/drawingml/2006/main">
              <a:ext uri="{FF2B5EF4-FFF2-40B4-BE49-F238E27FC236}">
                <a16:creationId xmlns:a16="http://schemas.microsoft.com/office/drawing/2014/main" id="{18D38B20-79F7-4F1B-AB80-24F44FB8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24325"/>
            <a:ext cx="7753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guide-type-accent">
            <a:extLst xmlns:a="http://schemas.openxmlformats.org/drawingml/2006/main">
              <a:ext uri="{FF2B5EF4-FFF2-40B4-BE49-F238E27FC236}">
                <a16:creationId xmlns:a16="http://schemas.microsoft.com/office/drawing/2014/main" id="{A54FFF45-9405-4A1F-9B1D-AC72AFE60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14800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guide-type-specimen">
            <a:extLst xmlns:a="http://schemas.openxmlformats.org/drawingml/2006/main">
              <a:ext uri="{FF2B5EF4-FFF2-40B4-BE49-F238E27FC236}">
                <a16:creationId xmlns:a16="http://schemas.microsoft.com/office/drawing/2014/main" id="{A5F95989-1ABA-412E-AA50-88BD2BD8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24350"/>
            <a:ext cx="3619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00" b="1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3300" b="1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Montserrat</a:t>
            </a:r>
          </a:p>
        </p:txBody>
      </p:sp>
      <p:sp>
        <p:nvSpPr>
          <p:cNvPr id="47" name="guide-type-alphabet">
            <a:extLst xmlns:a="http://schemas.openxmlformats.org/drawingml/2006/main">
              <a:ext uri="{FF2B5EF4-FFF2-40B4-BE49-F238E27FC236}">
                <a16:creationId xmlns:a16="http://schemas.microsoft.com/office/drawing/2014/main" id="{BFD0AEFC-618A-4E9C-B0FF-426B05BE5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914900"/>
            <a:ext cx="3619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1500" b="0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Aa Bb Cc  0123456789</a:t>
            </a:r>
          </a:p>
        </p:txBody>
      </p:sp>
      <p:sp>
        <p:nvSpPr>
          <p:cNvPr id="48" name="guide-type-roles">
            <a:extLst xmlns:a="http://schemas.openxmlformats.org/drawingml/2006/main">
              <a:ext uri="{FF2B5EF4-FFF2-40B4-BE49-F238E27FC236}">
                <a16:creationId xmlns:a16="http://schemas.microsoft.com/office/drawing/2014/main" id="{1F9110C2-11BB-4E46-A240-B53F13E6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305300"/>
            <a:ext cx="40195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REGULAR 400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Body copy and generous statements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MEDIUM 500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Navigation and functional labels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SEMIBOLD 600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Headlines and essential emphasis</a:t>
            </a:r>
          </a:p>
        </p:txBody>
      </p:sp>
      <p:sp>
        <p:nvSpPr>
          <p:cNvPr id="49" name="guide-verbal-label">
            <a:extLst xmlns:a="http://schemas.openxmlformats.org/drawingml/2006/main">
              <a:ext uri="{FF2B5EF4-FFF2-40B4-BE49-F238E27FC236}">
                <a16:creationId xmlns:a16="http://schemas.microsoft.com/office/drawing/2014/main" id="{7888C300-72EB-49DB-A4C7-C46A97B8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495925"/>
            <a:ext cx="7753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12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VERBAL + DESIGN SYSTEM</a:t>
            </a:r>
          </a:p>
        </p:txBody>
      </p:sp>
      <p:sp>
        <p:nvSpPr>
          <p:cNvPr id="50" name="guide-verbal-rule">
            <a:extLst xmlns:a="http://schemas.openxmlformats.org/drawingml/2006/main">
              <a:ext uri="{FF2B5EF4-FFF2-40B4-BE49-F238E27FC236}">
                <a16:creationId xmlns:a16="http://schemas.microsoft.com/office/drawing/2014/main" id="{F55E52A9-4A05-44F7-989D-6826354B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791200"/>
            <a:ext cx="7753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5C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guide-verbal-accent">
            <a:extLst xmlns:a="http://schemas.openxmlformats.org/drawingml/2006/main">
              <a:ext uri="{FF2B5EF4-FFF2-40B4-BE49-F238E27FC236}">
                <a16:creationId xmlns:a16="http://schemas.microsoft.com/office/drawing/2014/main" id="{45EED41C-A1BF-4289-BB55-32C65DB47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781675"/>
            <a:ext cx="685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guide-verbal-field">
            <a:extLst xmlns:a="http://schemas.openxmlformats.org/drawingml/2006/main">
              <a:ext uri="{FF2B5EF4-FFF2-40B4-BE49-F238E27FC236}">
                <a16:creationId xmlns:a16="http://schemas.microsoft.com/office/drawing/2014/main" id="{27D78CC2-8151-400C-8D3D-7135E314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972175"/>
            <a:ext cx="3495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guide-verbal-kicker">
            <a:extLst xmlns:a="http://schemas.openxmlformats.org/drawingml/2006/main">
              <a:ext uri="{FF2B5EF4-FFF2-40B4-BE49-F238E27FC236}">
                <a16:creationId xmlns:a16="http://schemas.microsoft.com/office/drawing/2014/main" id="{E5CA93F2-885D-4D9A-B271-0C065345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6172200"/>
            <a:ext cx="2000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VOICE PRINCIPLE</a:t>
            </a:r>
          </a:p>
        </p:txBody>
      </p:sp>
      <p:sp>
        <p:nvSpPr>
          <p:cNvPr id="54" name="guide-verbal-thesis">
            <a:extLst xmlns:a="http://schemas.openxmlformats.org/drawingml/2006/main">
              <a:ext uri="{FF2B5EF4-FFF2-40B4-BE49-F238E27FC236}">
                <a16:creationId xmlns:a16="http://schemas.microsoft.com/office/drawing/2014/main" id="{BE5E7059-009E-4DE3-B165-DD5DD281C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646747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1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21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Make craft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1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defRPr>
            </a:pPr>
            <a:r>
              <a:rPr sz="2100" b="1" i="0">
                <a:solidFill>
                  <a:srgbClr val="302B23"/>
                </a:solidFill>
                <a:latin typeface="Montserrat"/>
                <a:ea typeface="Montserrat"/>
                <a:cs typeface="Montserrat"/>
              </a:rPr>
              <a:t>tangible.</a:t>
            </a:r>
          </a:p>
        </p:txBody>
      </p:sp>
      <p:sp>
        <p:nvSpPr>
          <p:cNvPr id="55" name="guide-verbal-flow">
            <a:extLst xmlns:a="http://schemas.openxmlformats.org/drawingml/2006/main">
              <a:ext uri="{FF2B5EF4-FFF2-40B4-BE49-F238E27FC236}">
                <a16:creationId xmlns:a16="http://schemas.microsoft.com/office/drawing/2014/main" id="{6E508D4A-C280-4F07-8E73-CF73FF752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720090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 i="0">
                <a:solidFill>
                  <a:srgbClr val="53603E"/>
                </a:solidFill>
                <a:latin typeface="Montserrat"/>
                <a:ea typeface="Montserrat"/>
                <a:cs typeface="Montserrat"/>
              </a:defRPr>
            </a:pPr>
            <a:r>
              <a:rPr sz="900" b="0" i="0">
                <a:solidFill>
                  <a:srgbClr val="53603E"/>
                </a:solidFill>
                <a:latin typeface="Montserrat"/>
                <a:ea typeface="Montserrat"/>
                <a:cs typeface="Montserrat"/>
              </a:rPr>
              <a:t>Start with the idea. Reveal the hand. End with how it lives.</a:t>
            </a:r>
          </a:p>
        </p:txBody>
      </p:sp>
      <p:pic>
        <p:nvPicPr>
          <p:cNvPr id="1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137929899411a"/>
          <a:srcRect xmlns:a="http://schemas.openxmlformats.org/drawingml/2006/main" l="13871" t="0" r="13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29900" y="5972175"/>
            <a:ext cx="1066800" cy="1476375"/>
          </a:xfrm>
          <a:prstGeom xmlns:a="http://schemas.openxmlformats.org/drawingml/2006/main" prst="rect">
            <a:avLst/>
          </a:prstGeom>
        </p:spPr>
      </p:pic>
      <p:sp>
        <p:nvSpPr>
          <p:cNvPr id="57" name="guide-voice-list">
            <a:extLst xmlns:a="http://schemas.openxmlformats.org/drawingml/2006/main">
              <a:ext uri="{FF2B5EF4-FFF2-40B4-BE49-F238E27FC236}">
                <a16:creationId xmlns:a16="http://schemas.microsoft.com/office/drawing/2014/main" id="{C261F82E-5CFE-44A4-89B6-8B633187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0" y="6010275"/>
            <a:ext cx="27813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Warm, not ornate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Specific, not mystical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Cultured, not elitist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1350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Expressive, not excessive</a:t>
            </a:r>
          </a:p>
        </p:txBody>
      </p:sp>
      <p:sp>
        <p:nvSpPr>
          <p:cNvPr id="58" name="guide-design-device-note">
            <a:extLst xmlns:a="http://schemas.openxmlformats.org/drawingml/2006/main">
              <a:ext uri="{FF2B5EF4-FFF2-40B4-BE49-F238E27FC236}">
                <a16:creationId xmlns:a16="http://schemas.microsoft.com/office/drawing/2014/main" id="{1647340A-533F-411E-BE24-B6738E45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0" y="7067550"/>
            <a:ext cx="27813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1050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Use pattern as a cropped material detail—never as visual noise.</a:t>
            </a:r>
          </a:p>
        </p:txBody>
      </p:sp>
      <p:sp>
        <p:nvSpPr>
          <p:cNvPr id="59" name="guide-misuse-label">
            <a:extLst xmlns:a="http://schemas.openxmlformats.org/drawingml/2006/main">
              <a:ext uri="{FF2B5EF4-FFF2-40B4-BE49-F238E27FC236}">
                <a16:creationId xmlns:a16="http://schemas.microsoft.com/office/drawing/2014/main" id="{3C184A26-AA45-410C-A957-39AF7959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763905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28158"/>
                </a:solidFill>
                <a:latin typeface="Montserrat"/>
                <a:ea typeface="Montserrat"/>
                <a:cs typeface="Montserrat"/>
              </a:defRPr>
            </a:pPr>
            <a:r>
              <a:rPr sz="975" b="1" i="0">
                <a:solidFill>
                  <a:srgbClr val="728158"/>
                </a:solidFill>
                <a:latin typeface="Montserrat"/>
                <a:ea typeface="Montserrat"/>
                <a:cs typeface="Montserrat"/>
              </a:rPr>
              <a:t>MISUSE — NEVER</a:t>
            </a:r>
          </a:p>
        </p:txBody>
      </p:sp>
      <p:sp>
        <p:nvSpPr>
          <p:cNvPr id="60" name="guide-misuse-list">
            <a:extLst xmlns:a="http://schemas.openxmlformats.org/drawingml/2006/main">
              <a:ext uri="{FF2B5EF4-FFF2-40B4-BE49-F238E27FC236}">
                <a16:creationId xmlns:a16="http://schemas.microsoft.com/office/drawing/2014/main" id="{009DF2AE-6073-46AD-8079-51C85794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7629525"/>
            <a:ext cx="628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defRPr>
            </a:pPr>
            <a:r>
              <a:rPr sz="975" b="0" i="0">
                <a:solidFill>
                  <a:srgbClr val="171717"/>
                </a:solidFill>
                <a:latin typeface="Montserrat"/>
                <a:ea typeface="Montserrat"/>
                <a:cs typeface="Montserrat"/>
              </a:rPr>
              <a:t>Stretch or crop the mark  ·  invent logo colours  ·  default to generic luxury stock  ·  overdecorate</a:t>
            </a:r>
          </a:p>
        </p:txBody>
      </p:sp>
      <p:sp>
        <p:nvSpPr>
          <p:cNvPr id="61" name="guide-working-note">
            <a:extLst xmlns:a="http://schemas.openxmlformats.org/drawingml/2006/main">
              <a:ext uri="{FF2B5EF4-FFF2-40B4-BE49-F238E27FC236}">
                <a16:creationId xmlns:a16="http://schemas.microsoft.com/office/drawing/2014/main" id="{8F869352-6D10-48F0-B18D-1637EAF6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7867650"/>
            <a:ext cx="77533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defRPr>
            </a:pPr>
            <a:r>
              <a:rPr sz="825" b="0" i="0">
                <a:solidFill>
                  <a:srgbClr val="6F716A"/>
                </a:solidFill>
                <a:latin typeface="Montserrat"/>
                <a:ea typeface="Montserrat"/>
                <a:cs typeface="Montserrat"/>
              </a:rPr>
              <a:t>Working system derived from the live public brand · 02 September 2026</a:t>
            </a:r>
          </a:p>
        </p:txBody>
      </p:sp>
      <p:sp>
        <p:nvSpPr>
          <p:cNvPr id="62" name="02 / 02-footer">
            <a:extLst xmlns:a="http://schemas.openxmlformats.org/drawingml/2006/main">
              <a:ext uri="{FF2B5EF4-FFF2-40B4-BE49-F238E27FC236}">
                <a16:creationId xmlns:a16="http://schemas.microsoft.com/office/drawing/2014/main" id="{7404F790-C7EC-4EE4-8800-12B13101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8115300"/>
            <a:ext cx="150685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2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" name="02 / 02-footer-accent">
            <a:extLst xmlns:a="http://schemas.openxmlformats.org/drawingml/2006/main">
              <a:ext uri="{FF2B5EF4-FFF2-40B4-BE49-F238E27FC236}">
                <a16:creationId xmlns:a16="http://schemas.microsoft.com/office/drawing/2014/main" id="{0087D9F0-82D2-4E0D-A4ED-8F379753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8115300"/>
            <a:ext cx="23336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81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02 / 02-footer-message">
            <a:extLst xmlns:a="http://schemas.openxmlformats.org/drawingml/2006/main">
              <a:ext uri="{FF2B5EF4-FFF2-40B4-BE49-F238E27FC236}">
                <a16:creationId xmlns:a16="http://schemas.microsoft.com/office/drawing/2014/main" id="{C8C138FC-BED4-4D66-9EF7-DF86A02C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8277225"/>
            <a:ext cx="1200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MATERIAL-LED GRIDS · HUMAN DETAIL · OLIVE RECOGNITION · GENEROUS NEGATIVE SPACE</a:t>
            </a:r>
          </a:p>
        </p:txBody>
      </p:sp>
      <p:sp>
        <p:nvSpPr>
          <p:cNvPr id="65" name="02 / 02-footer-page">
            <a:extLst xmlns:a="http://schemas.openxmlformats.org/drawingml/2006/main">
              <a:ext uri="{FF2B5EF4-FFF2-40B4-BE49-F238E27FC236}">
                <a16:creationId xmlns:a16="http://schemas.microsoft.com/office/drawing/2014/main" id="{4E29B17D-42B3-4A44-A44E-5081BDF4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0" y="82677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defRPr>
            </a:pPr>
            <a:r>
              <a:rPr sz="1050" b="1" i="0">
                <a:solidFill>
                  <a:srgbClr val="DDE7C2"/>
                </a:solidFill>
                <a:latin typeface="Montserrat"/>
                <a:ea typeface="Montserrat"/>
                <a:cs typeface="Montserrat"/>
              </a:rPr>
              <a:t>02 / 02</a:t>
            </a:r>
          </a:p>
        </p:txBody>
      </p:sp>
    </p:spTree>
    <p:extLst>
      <p:ext uri="{BB962C8B-B14F-4D97-AF65-F5344CB8AC3E}">
        <p14:creationId xmlns:p14="http://schemas.microsoft.com/office/powerpoint/2010/main" val="21278834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2026-09-02T05:58:23.6880000Z</dcterms:created>
  <dcterms:modified xsi:type="dcterms:W3CDTF">2026-09-02T05:58:23.6880000Z</dcterms:modified>
</coreProperties>
</file>