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77824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877824"/>
            <a:ext cx="12191695" cy="54864"/>
          </a:xfrm>
          <a:prstGeom prst="rect">
            <a:avLst/>
          </a:prstGeom>
          <a:solidFill>
            <a:srgbClr val="D9C7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pure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451" y="124358"/>
            <a:ext cx="1235233" cy="6291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46120" y="256032"/>
            <a:ext cx="466344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2100" b="1" spc="-20">
                <a:solidFill>
                  <a:srgbClr val="FFFFFF"/>
                </a:solidFill>
                <a:latin typeface="Century Gothic"/>
              </a:rPr>
              <a:t>Brand Guide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01583" y="329184"/>
            <a:ext cx="34747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</a:pPr>
            <a:r>
              <a:rPr sz="750" b="1" spc="150">
                <a:solidFill>
                  <a:srgbClr val="D9C7A3"/>
                </a:solidFill>
                <a:latin typeface="Century Gothic"/>
              </a:rPr>
              <a:t>EMBRACE CULTURE WITH STYLE</a:t>
            </a:r>
          </a:p>
        </p:txBody>
      </p:sp>
      <p:sp>
        <p:nvSpPr>
          <p:cNvPr id="8" name="Rectangle 7"/>
          <p:cNvSpPr/>
          <p:nvPr/>
        </p:nvSpPr>
        <p:spPr>
          <a:xfrm>
            <a:off x="5943600" y="1060704"/>
            <a:ext cx="7315" cy="5084064"/>
          </a:xfrm>
          <a:prstGeom prst="rect">
            <a:avLst/>
          </a:prstGeom>
          <a:solidFill>
            <a:srgbClr val="2A2A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12648" y="1060704"/>
            <a:ext cx="2377440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150">
                <a:solidFill>
                  <a:srgbClr val="FFFFFF"/>
                </a:solidFill>
                <a:latin typeface="Century Gothic"/>
              </a:rPr>
              <a:t>PRIMARY LOGO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2648" y="1298448"/>
            <a:ext cx="402336" cy="36576"/>
          </a:xfrm>
          <a:prstGeom prst="rect">
            <a:avLst/>
          </a:prstGeom>
          <a:solidFill>
            <a:srgbClr val="D9C7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246120" y="1060704"/>
            <a:ext cx="2468880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150">
                <a:solidFill>
                  <a:srgbClr val="FFFFFF"/>
                </a:solidFill>
                <a:latin typeface="Century Gothic"/>
              </a:rPr>
              <a:t>REVERSED LOGO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246120" y="1298448"/>
            <a:ext cx="402336" cy="36576"/>
          </a:xfrm>
          <a:prstGeom prst="rect">
            <a:avLst/>
          </a:prstGeom>
          <a:solidFill>
            <a:srgbClr val="D9C7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12648" y="1426464"/>
            <a:ext cx="2377440" cy="713232"/>
          </a:xfrm>
          <a:prstGeom prst="rect">
            <a:avLst/>
          </a:prstGeom>
          <a:solidFill>
            <a:srgbClr val="0E0E0E"/>
          </a:solidFill>
          <a:ln w="9525">
            <a:solidFill>
              <a:srgbClr val="2A2A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pure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7220" y="1526316"/>
            <a:ext cx="1008295" cy="51352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12648" y="2212848"/>
            <a:ext cx="23774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680" b="0">
                <a:solidFill>
                  <a:srgbClr val="A9A9A9"/>
                </a:solidFill>
                <a:latin typeface="Century Gothic"/>
              </a:rPr>
              <a:t>On paper or a light ground. The default lockup — never re-space, re-weight or re-colour it.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246120" y="1426464"/>
            <a:ext cx="2468880" cy="713232"/>
          </a:xfrm>
          <a:prstGeom prst="rect">
            <a:avLst/>
          </a:prstGeom>
          <a:solidFill>
            <a:srgbClr val="1A1A1A"/>
          </a:solidFill>
          <a:ln w="9525">
            <a:solidFill>
              <a:srgbClr val="2A2A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pure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6412" y="1526316"/>
            <a:ext cx="1008295" cy="513527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246120" y="2212848"/>
            <a:ext cx="24688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680" b="0">
                <a:solidFill>
                  <a:srgbClr val="A9A9A9"/>
                </a:solidFill>
                <a:latin typeface="Century Gothic"/>
              </a:rPr>
              <a:t>Reversed on ink or over photography. No other colourway is permitted.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2648" y="2651760"/>
            <a:ext cx="237744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720" b="1" spc="120">
                <a:solidFill>
                  <a:srgbClr val="D9C7A3"/>
                </a:solidFill>
                <a:latin typeface="Century Gothic"/>
              </a:rPr>
              <a:t>CLEAR SPACE + MINIMUM SIZE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2648" y="2834640"/>
            <a:ext cx="237744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680" b="0">
                <a:solidFill>
                  <a:srgbClr val="A9A9A9"/>
                </a:solidFill>
                <a:latin typeface="Century Gothic"/>
              </a:rPr>
              <a:t>Clear space on all sides equals the cap-height of the wordmark. Minimum width 28 mm in print, 80 px on screen.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46120" y="2651760"/>
            <a:ext cx="246888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720" b="1" spc="120">
                <a:solidFill>
                  <a:srgbClr val="D9C7A3"/>
                </a:solidFill>
                <a:latin typeface="Century Gothic"/>
              </a:rPr>
              <a:t>ARTWORK STATUS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246120" y="2834640"/>
            <a:ext cx="246888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680" b="0">
                <a:solidFill>
                  <a:srgbClr val="A9A9A9"/>
                </a:solidFill>
                <a:latin typeface="Century Gothic"/>
              </a:rPr>
              <a:t>Mark reproduced from the live site asset. Replace with the original vector before print — the web file is raster only.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12648" y="3602736"/>
            <a:ext cx="5102352" cy="7315"/>
          </a:xfrm>
          <a:prstGeom prst="rect">
            <a:avLst/>
          </a:prstGeom>
          <a:solidFill>
            <a:srgbClr val="2A2A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12648" y="3675887"/>
            <a:ext cx="4023360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150">
                <a:solidFill>
                  <a:srgbClr val="FFFFFF"/>
                </a:solidFill>
                <a:latin typeface="Century Gothic"/>
              </a:rPr>
              <a:t>LOGO ON BACKGROUNDS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12648" y="3913631"/>
            <a:ext cx="402336" cy="36576"/>
          </a:xfrm>
          <a:prstGeom prst="rect">
            <a:avLst/>
          </a:prstGeom>
          <a:solidFill>
            <a:srgbClr val="D9C7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12648" y="4041648"/>
            <a:ext cx="1600200" cy="566928"/>
          </a:xfrm>
          <a:prstGeom prst="rect">
            <a:avLst/>
          </a:prstGeom>
          <a:solidFill>
            <a:srgbClr val="1A1A1A"/>
          </a:solidFill>
          <a:ln w="9525">
            <a:solidFill>
              <a:srgbClr val="2A2A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ure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146" y="4126687"/>
            <a:ext cx="779202" cy="396849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12648" y="4663440"/>
            <a:ext cx="169164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50" b="0">
                <a:solidFill>
                  <a:srgbClr val="A9A9A9"/>
                </a:solidFill>
                <a:latin typeface="Century Gothic"/>
              </a:rPr>
              <a:t>On ink — reversed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359152" y="4041648"/>
            <a:ext cx="160020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2A2A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ure_in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9650" y="4126687"/>
            <a:ext cx="779202" cy="396849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2359152" y="4663440"/>
            <a:ext cx="169164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50" b="0">
                <a:solidFill>
                  <a:srgbClr val="A9A9A9"/>
                </a:solidFill>
                <a:latin typeface="Century Gothic"/>
              </a:rPr>
              <a:t>On white — primary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105656" y="4041648"/>
            <a:ext cx="1600200" cy="566928"/>
          </a:xfrm>
          <a:prstGeom prst="rect">
            <a:avLst/>
          </a:prstGeom>
          <a:solidFill>
            <a:srgbClr val="D9C7A3"/>
          </a:solidFill>
          <a:ln w="9525">
            <a:solidFill>
              <a:srgbClr val="2A2A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3" name="Picture 32" descr="pure_in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6154" y="4126687"/>
            <a:ext cx="779202" cy="396849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4105656" y="4663440"/>
            <a:ext cx="169164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50" b="0">
                <a:solidFill>
                  <a:srgbClr val="A9A9A9"/>
                </a:solidFill>
                <a:latin typeface="Century Gothic"/>
              </a:rPr>
              <a:t>On accent — permitted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12648" y="4882896"/>
            <a:ext cx="2011680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150">
                <a:solidFill>
                  <a:srgbClr val="FFFFFF"/>
                </a:solidFill>
                <a:latin typeface="Century Gothic"/>
              </a:rPr>
              <a:t>MISUSE — NEVER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12648" y="5120640"/>
            <a:ext cx="402336" cy="36576"/>
          </a:xfrm>
          <a:prstGeom prst="rect">
            <a:avLst/>
          </a:prstGeom>
          <a:solidFill>
            <a:srgbClr val="D9C7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2697480" y="4901184"/>
            <a:ext cx="30175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</a:pPr>
            <a:r>
              <a:rPr sz="680" b="0">
                <a:solidFill>
                  <a:srgbClr val="A9A9A9"/>
                </a:solidFill>
                <a:latin typeface="Century Gothic"/>
              </a:rPr>
              <a:t>stretch  ·  re-colour  ·  rotate  ·  outline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12648" y="5266944"/>
            <a:ext cx="1600200" cy="475488"/>
          </a:xfrm>
          <a:prstGeom prst="rect">
            <a:avLst/>
          </a:prstGeom>
          <a:solidFill>
            <a:srgbClr val="141414"/>
          </a:solidFill>
          <a:ln w="9525">
            <a:solidFill>
              <a:srgbClr val="2A2A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9" name="Picture 38" descr="pure_mis_disto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3680" y="5357286"/>
            <a:ext cx="318135" cy="294802"/>
          </a:xfrm>
          <a:prstGeom prst="rect">
            <a:avLst/>
          </a:prstGeom>
        </p:spPr>
      </p:pic>
      <p:cxnSp>
        <p:nvCxnSpPr>
          <p:cNvPr id="40" name="Connector 39"/>
          <p:cNvCxnSpPr/>
          <p:nvPr/>
        </p:nvCxnSpPr>
        <p:spPr>
          <a:xfrm>
            <a:off x="612648" y="5266944"/>
            <a:ext cx="1600200" cy="475488"/>
          </a:xfrm>
          <a:prstGeom prst="line">
            <a:avLst/>
          </a:prstGeom>
          <a:ln w="15875">
            <a:solidFill>
              <a:srgbClr val="D034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612648" y="5779008"/>
            <a:ext cx="169164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50" b="0">
                <a:solidFill>
                  <a:srgbClr val="A9A9A9"/>
                </a:solidFill>
                <a:latin typeface="Century Gothic"/>
              </a:rPr>
              <a:t>No distortion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359152" y="5266944"/>
            <a:ext cx="1600200" cy="475488"/>
          </a:xfrm>
          <a:prstGeom prst="rect">
            <a:avLst/>
          </a:prstGeom>
          <a:solidFill>
            <a:srgbClr val="141414"/>
          </a:solidFill>
          <a:ln w="9525">
            <a:solidFill>
              <a:srgbClr val="2A2A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pure_mis_recolou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9833" y="5357286"/>
            <a:ext cx="578836" cy="294803"/>
          </a:xfrm>
          <a:prstGeom prst="rect">
            <a:avLst/>
          </a:prstGeom>
        </p:spPr>
      </p:pic>
      <p:cxnSp>
        <p:nvCxnSpPr>
          <p:cNvPr id="44" name="Connector 43"/>
          <p:cNvCxnSpPr/>
          <p:nvPr/>
        </p:nvCxnSpPr>
        <p:spPr>
          <a:xfrm>
            <a:off x="2359152" y="5266944"/>
            <a:ext cx="1600200" cy="475488"/>
          </a:xfrm>
          <a:prstGeom prst="line">
            <a:avLst/>
          </a:prstGeom>
          <a:ln w="15875">
            <a:solidFill>
              <a:srgbClr val="D034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2359152" y="5779008"/>
            <a:ext cx="169164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50" b="0">
                <a:solidFill>
                  <a:srgbClr val="A9A9A9"/>
                </a:solidFill>
                <a:latin typeface="Century Gothic"/>
              </a:rPr>
              <a:t>No other colour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105656" y="5266944"/>
            <a:ext cx="1600200" cy="475488"/>
          </a:xfrm>
          <a:prstGeom prst="rect">
            <a:avLst/>
          </a:prstGeom>
          <a:solidFill>
            <a:srgbClr val="141414"/>
          </a:solidFill>
          <a:ln w="9525">
            <a:solidFill>
              <a:srgbClr val="2A2A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7" name="Picture 46" descr="pure_mis_rota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5988" y="5357286"/>
            <a:ext cx="459535" cy="294802"/>
          </a:xfrm>
          <a:prstGeom prst="rect">
            <a:avLst/>
          </a:prstGeom>
        </p:spPr>
      </p:pic>
      <p:cxnSp>
        <p:nvCxnSpPr>
          <p:cNvPr id="48" name="Connector 47"/>
          <p:cNvCxnSpPr/>
          <p:nvPr/>
        </p:nvCxnSpPr>
        <p:spPr>
          <a:xfrm>
            <a:off x="4105656" y="5266944"/>
            <a:ext cx="1600200" cy="475488"/>
          </a:xfrm>
          <a:prstGeom prst="line">
            <a:avLst/>
          </a:prstGeom>
          <a:ln w="15875">
            <a:solidFill>
              <a:srgbClr val="D034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4105656" y="5779008"/>
            <a:ext cx="169164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50" b="0">
                <a:solidFill>
                  <a:srgbClr val="A9A9A9"/>
                </a:solidFill>
                <a:latin typeface="Century Gothic"/>
              </a:rPr>
              <a:t>No rotation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172200" y="1060704"/>
            <a:ext cx="3291840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150">
                <a:solidFill>
                  <a:srgbClr val="FFFFFF"/>
                </a:solidFill>
                <a:latin typeface="Century Gothic"/>
              </a:rPr>
              <a:t>COLOUR SYSTEM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172200" y="1298448"/>
            <a:ext cx="402336" cy="36576"/>
          </a:xfrm>
          <a:prstGeom prst="rect">
            <a:avLst/>
          </a:prstGeom>
          <a:solidFill>
            <a:srgbClr val="D9C7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6172200" y="1426464"/>
            <a:ext cx="1252728" cy="548640"/>
          </a:xfrm>
          <a:prstGeom prst="rect">
            <a:avLst/>
          </a:prstGeom>
          <a:solidFill>
            <a:srgbClr val="000000"/>
          </a:solidFill>
          <a:ln w="9525">
            <a:solidFill>
              <a:srgbClr val="2A2A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6172200" y="2048256"/>
            <a:ext cx="1353312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00" b="1" spc="60">
                <a:solidFill>
                  <a:srgbClr val="FFFFFF"/>
                </a:solidFill>
                <a:latin typeface="Century Gothic"/>
              </a:rPr>
              <a:t>PURE BLACK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172200" y="2212848"/>
            <a:ext cx="1353312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560" b="0">
                <a:solidFill>
                  <a:srgbClr val="A9A9A9"/>
                </a:solidFill>
                <a:latin typeface="Century Gothic"/>
              </a:rPr>
              <a:t>HEX #000000</a:t>
            </a:r>
          </a:p>
          <a:p>
            <a:pPr algn="l">
              <a:lnSpc>
                <a:spcPct val="120000"/>
              </a:lnSpc>
            </a:pPr>
            <a:r>
              <a:rPr sz="560" b="0">
                <a:solidFill>
                  <a:srgbClr val="A9A9A9"/>
                </a:solidFill>
                <a:latin typeface="Century Gothic"/>
              </a:rPr>
              <a:t>RGB 0 0 0</a:t>
            </a:r>
          </a:p>
          <a:p>
            <a:pPr algn="l">
              <a:lnSpc>
                <a:spcPct val="120000"/>
              </a:lnSpc>
            </a:pPr>
            <a:r>
              <a:rPr sz="560" b="0">
                <a:solidFill>
                  <a:srgbClr val="A9A9A9"/>
                </a:solidFill>
                <a:latin typeface="Century Gothic"/>
              </a:rPr>
              <a:t>K 100%</a:t>
            </a:r>
          </a:p>
        </p:txBody>
      </p:sp>
      <p:sp>
        <p:nvSpPr>
          <p:cNvPr id="55" name="Rectangle 54"/>
          <p:cNvSpPr/>
          <p:nvPr/>
        </p:nvSpPr>
        <p:spPr>
          <a:xfrm>
            <a:off x="7525512" y="1426464"/>
            <a:ext cx="1252728" cy="548640"/>
          </a:xfrm>
          <a:prstGeom prst="rect">
            <a:avLst/>
          </a:prstGeom>
          <a:solidFill>
            <a:srgbClr val="081721"/>
          </a:solidFill>
          <a:ln w="9525">
            <a:solidFill>
              <a:srgbClr val="2A2A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7525512" y="2048256"/>
            <a:ext cx="1353312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00" b="1" spc="60">
                <a:solidFill>
                  <a:srgbClr val="FFFFFF"/>
                </a:solidFill>
                <a:latin typeface="Century Gothic"/>
              </a:rPr>
              <a:t>MIDNIGHT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525512" y="2212848"/>
            <a:ext cx="1353312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560" b="0">
                <a:solidFill>
                  <a:srgbClr val="A9A9A9"/>
                </a:solidFill>
                <a:latin typeface="Century Gothic"/>
              </a:rPr>
              <a:t>HEX #081721</a:t>
            </a:r>
          </a:p>
          <a:p>
            <a:pPr algn="l">
              <a:lnSpc>
                <a:spcPct val="120000"/>
              </a:lnSpc>
            </a:pPr>
            <a:r>
              <a:rPr sz="560" b="0">
                <a:solidFill>
                  <a:srgbClr val="A9A9A9"/>
                </a:solidFill>
                <a:latin typeface="Century Gothic"/>
              </a:rPr>
              <a:t>RGB 8 23 33</a:t>
            </a:r>
          </a:p>
          <a:p>
            <a:pPr algn="l">
              <a:lnSpc>
                <a:spcPct val="120000"/>
              </a:lnSpc>
            </a:pPr>
            <a:r>
              <a:rPr sz="560" b="0">
                <a:solidFill>
                  <a:srgbClr val="A9A9A9"/>
                </a:solidFill>
                <a:latin typeface="Century Gothic"/>
              </a:rPr>
              <a:t>K 87%</a:t>
            </a:r>
          </a:p>
        </p:txBody>
      </p:sp>
      <p:sp>
        <p:nvSpPr>
          <p:cNvPr id="58" name="Rectangle 57"/>
          <p:cNvSpPr/>
          <p:nvPr/>
        </p:nvSpPr>
        <p:spPr>
          <a:xfrm>
            <a:off x="8878824" y="1426464"/>
            <a:ext cx="1252728" cy="548640"/>
          </a:xfrm>
          <a:prstGeom prst="rect">
            <a:avLst/>
          </a:prstGeom>
          <a:solidFill>
            <a:srgbClr val="371049"/>
          </a:solidFill>
          <a:ln w="9525">
            <a:solidFill>
              <a:srgbClr val="2A2A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8878824" y="2048256"/>
            <a:ext cx="1353312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00" b="1" spc="60">
                <a:solidFill>
                  <a:srgbClr val="FFFFFF"/>
                </a:solidFill>
                <a:latin typeface="Century Gothic"/>
              </a:rPr>
              <a:t>PLUM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878824" y="2212848"/>
            <a:ext cx="1353312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560" b="0">
                <a:solidFill>
                  <a:srgbClr val="A9A9A9"/>
                </a:solidFill>
                <a:latin typeface="Century Gothic"/>
              </a:rPr>
              <a:t>HEX #371049</a:t>
            </a:r>
          </a:p>
          <a:p>
            <a:pPr algn="l">
              <a:lnSpc>
                <a:spcPct val="120000"/>
              </a:lnSpc>
            </a:pPr>
            <a:r>
              <a:rPr sz="560" b="0">
                <a:solidFill>
                  <a:srgbClr val="A9A9A9"/>
                </a:solidFill>
                <a:latin typeface="Century Gothic"/>
              </a:rPr>
              <a:t>RGB 55 16 73</a:t>
            </a:r>
          </a:p>
          <a:p>
            <a:pPr algn="l">
              <a:lnSpc>
                <a:spcPct val="120000"/>
              </a:lnSpc>
            </a:pPr>
            <a:r>
              <a:rPr sz="560" b="0">
                <a:solidFill>
                  <a:srgbClr val="A9A9A9"/>
                </a:solidFill>
                <a:latin typeface="Century Gothic"/>
              </a:rPr>
              <a:t>K 71%</a:t>
            </a:r>
          </a:p>
        </p:txBody>
      </p:sp>
      <p:sp>
        <p:nvSpPr>
          <p:cNvPr id="61" name="Rectangle 60"/>
          <p:cNvSpPr/>
          <p:nvPr/>
        </p:nvSpPr>
        <p:spPr>
          <a:xfrm>
            <a:off x="10232136" y="1426464"/>
            <a:ext cx="1252728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2A2A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232136" y="2048256"/>
            <a:ext cx="1353312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00" b="1" spc="60">
                <a:solidFill>
                  <a:srgbClr val="FFFFFF"/>
                </a:solidFill>
                <a:latin typeface="Century Gothic"/>
              </a:rPr>
              <a:t>PAPER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0232136" y="2212848"/>
            <a:ext cx="1353312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560" b="0">
                <a:solidFill>
                  <a:srgbClr val="A9A9A9"/>
                </a:solidFill>
                <a:latin typeface="Century Gothic"/>
              </a:rPr>
              <a:t>HEX #FFFFFF</a:t>
            </a:r>
          </a:p>
          <a:p>
            <a:pPr algn="l">
              <a:lnSpc>
                <a:spcPct val="120000"/>
              </a:lnSpc>
            </a:pPr>
            <a:r>
              <a:rPr sz="560" b="0">
                <a:solidFill>
                  <a:srgbClr val="A9A9A9"/>
                </a:solidFill>
                <a:latin typeface="Century Gothic"/>
              </a:rPr>
              <a:t>RGB 255 255 255</a:t>
            </a:r>
          </a:p>
          <a:p>
            <a:pPr algn="l">
              <a:lnSpc>
                <a:spcPct val="120000"/>
              </a:lnSpc>
            </a:pPr>
            <a:r>
              <a:rPr sz="560" b="0">
                <a:solidFill>
                  <a:srgbClr val="A9A9A9"/>
                </a:solidFill>
                <a:latin typeface="Century Gothic"/>
              </a:rPr>
              <a:t>K 0%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172200" y="2743200"/>
            <a:ext cx="541324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650" b="0">
                <a:solidFill>
                  <a:srgbClr val="A9A9A9"/>
                </a:solidFill>
                <a:latin typeface="Century Gothic"/>
              </a:rPr>
              <a:t>The system is near-monochrome. Midnight and Plum appear only as deep accents behind imagery; neither is used as a text colour. No accent is published for interface use.</a:t>
            </a:r>
          </a:p>
        </p:txBody>
      </p:sp>
      <p:sp>
        <p:nvSpPr>
          <p:cNvPr id="65" name="Rectangle 64"/>
          <p:cNvSpPr/>
          <p:nvPr/>
        </p:nvSpPr>
        <p:spPr>
          <a:xfrm>
            <a:off x="6172200" y="3145536"/>
            <a:ext cx="5413248" cy="7315"/>
          </a:xfrm>
          <a:prstGeom prst="rect">
            <a:avLst/>
          </a:prstGeom>
          <a:solidFill>
            <a:srgbClr val="2A2A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6172200" y="3236976"/>
            <a:ext cx="3291840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150">
                <a:solidFill>
                  <a:srgbClr val="FFFFFF"/>
                </a:solidFill>
                <a:latin typeface="Century Gothic"/>
              </a:rPr>
              <a:t>TYPOGRAPHY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172200" y="3474720"/>
            <a:ext cx="402336" cy="36576"/>
          </a:xfrm>
          <a:prstGeom prst="rect">
            <a:avLst/>
          </a:prstGeom>
          <a:solidFill>
            <a:srgbClr val="D9C7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172200" y="3602736"/>
            <a:ext cx="27432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50" b="0">
                <a:solidFill>
                  <a:srgbClr val="A9A9A9"/>
                </a:solidFill>
                <a:latin typeface="Century Gothic"/>
              </a:rPr>
              <a:t>Primary face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172200" y="3730752"/>
            <a:ext cx="384048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2000" b="1" spc="-30">
                <a:solidFill>
                  <a:srgbClr val="FFFFFF"/>
                </a:solidFill>
                <a:latin typeface="Century Gothic"/>
              </a:rPr>
              <a:t>Century Gothic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6172200" y="4151376"/>
            <a:ext cx="541324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680" b="0">
                <a:solidFill>
                  <a:srgbClr val="A9A9A9"/>
                </a:solidFill>
                <a:latin typeface="Century Gothic"/>
              </a:rPr>
              <a:t>The logotype is set in a high-contrast Didone serif — it is artwork, not a system font, and must never be re-set. Century Gothic carries the website; Zapfino appears once, for the tagline only.</a:t>
            </a:r>
          </a:p>
        </p:txBody>
      </p:sp>
      <p:sp>
        <p:nvSpPr>
          <p:cNvPr id="71" name="Rectangle 70"/>
          <p:cNvSpPr/>
          <p:nvPr/>
        </p:nvSpPr>
        <p:spPr>
          <a:xfrm>
            <a:off x="6172200" y="4572000"/>
            <a:ext cx="5413248" cy="7315"/>
          </a:xfrm>
          <a:prstGeom prst="rect">
            <a:avLst/>
          </a:prstGeom>
          <a:solidFill>
            <a:srgbClr val="2A2A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6172200" y="4663440"/>
            <a:ext cx="3291840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150">
                <a:solidFill>
                  <a:srgbClr val="FFFFFF"/>
                </a:solidFill>
                <a:latin typeface="Century Gothic"/>
              </a:rPr>
              <a:t>DESIGN ELEMENTS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172200" y="4901183"/>
            <a:ext cx="402336" cy="36576"/>
          </a:xfrm>
          <a:prstGeom prst="rect">
            <a:avLst/>
          </a:prstGeom>
          <a:solidFill>
            <a:srgbClr val="D9C7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6199632" y="5029200"/>
            <a:ext cx="82296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500" b="1">
                <a:solidFill>
                  <a:srgbClr val="FFFFFF"/>
                </a:solidFill>
                <a:latin typeface="DejaVu Sans"/>
              </a:rPr>
              <a:t>Aa</a:t>
            </a:r>
          </a:p>
        </p:txBody>
      </p:sp>
      <p:sp>
        <p:nvSpPr>
          <p:cNvPr id="75" name="Rectangle 74"/>
          <p:cNvSpPr/>
          <p:nvPr/>
        </p:nvSpPr>
        <p:spPr>
          <a:xfrm>
            <a:off x="6199632" y="5358384"/>
            <a:ext cx="237744" cy="27432"/>
          </a:xfrm>
          <a:prstGeom prst="rect">
            <a:avLst/>
          </a:prstGeom>
          <a:solidFill>
            <a:srgbClr val="D9C7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6199632" y="5449824"/>
            <a:ext cx="10058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00" b="0">
                <a:solidFill>
                  <a:srgbClr val="A9A9A9"/>
                </a:solidFill>
                <a:latin typeface="Century Gothic"/>
              </a:rPr>
              <a:t>Script accent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7251192" y="5029200"/>
            <a:ext cx="82296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500" b="1">
                <a:solidFill>
                  <a:srgbClr val="FFFFFF"/>
                </a:solidFill>
                <a:latin typeface="DejaVu Sans"/>
              </a:rPr>
              <a:t>II</a:t>
            </a:r>
          </a:p>
        </p:txBody>
      </p:sp>
      <p:sp>
        <p:nvSpPr>
          <p:cNvPr id="78" name="Rectangle 77"/>
          <p:cNvSpPr/>
          <p:nvPr/>
        </p:nvSpPr>
        <p:spPr>
          <a:xfrm>
            <a:off x="7251192" y="5358384"/>
            <a:ext cx="237744" cy="27432"/>
          </a:xfrm>
          <a:prstGeom prst="rect">
            <a:avLst/>
          </a:prstGeom>
          <a:solidFill>
            <a:srgbClr val="D9C7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7251192" y="5449824"/>
            <a:ext cx="10058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00" b="0">
                <a:solidFill>
                  <a:srgbClr val="A9A9A9"/>
                </a:solidFill>
                <a:latin typeface="Century Gothic"/>
              </a:rPr>
              <a:t>Two-door split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8302752" y="5029200"/>
            <a:ext cx="82296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500" b="1">
                <a:solidFill>
                  <a:srgbClr val="FFFFFF"/>
                </a:solidFill>
                <a:latin typeface="DejaVu Sans"/>
              </a:rPr>
              <a:t>—</a:t>
            </a:r>
          </a:p>
        </p:txBody>
      </p:sp>
      <p:sp>
        <p:nvSpPr>
          <p:cNvPr id="81" name="Rectangle 80"/>
          <p:cNvSpPr/>
          <p:nvPr/>
        </p:nvSpPr>
        <p:spPr>
          <a:xfrm>
            <a:off x="8302752" y="5358384"/>
            <a:ext cx="237744" cy="27432"/>
          </a:xfrm>
          <a:prstGeom prst="rect">
            <a:avLst/>
          </a:prstGeom>
          <a:solidFill>
            <a:srgbClr val="D9C7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8302752" y="5449824"/>
            <a:ext cx="10058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00" b="0">
                <a:solidFill>
                  <a:srgbClr val="A9A9A9"/>
                </a:solidFill>
                <a:latin typeface="Century Gothic"/>
              </a:rPr>
              <a:t>Hairline</a:t>
            </a:r>
          </a:p>
        </p:txBody>
      </p:sp>
      <p:sp>
        <p:nvSpPr>
          <p:cNvPr id="83" name="Rectangle 82"/>
          <p:cNvSpPr/>
          <p:nvPr/>
        </p:nvSpPr>
        <p:spPr>
          <a:xfrm>
            <a:off x="9509760" y="4974336"/>
            <a:ext cx="2075688" cy="896112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9619488" y="5065776"/>
            <a:ext cx="1856231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>
                <a:solidFill>
                  <a:srgbClr val="FFFFFF"/>
                </a:solidFill>
                <a:latin typeface="Century Gothic"/>
              </a:rPr>
              <a:t>Embrace Culture With Style.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9619488" y="5669280"/>
            <a:ext cx="1856231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580" b="0">
                <a:solidFill>
                  <a:srgbClr val="D9C7A3"/>
                </a:solidFill>
                <a:latin typeface="Century Gothic"/>
              </a:rPr>
              <a:t>— pureinterior.com.sg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6172200" y="5943600"/>
            <a:ext cx="541324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620" b="0">
                <a:solidFill>
                  <a:srgbClr val="A9A9A9"/>
                </a:solidFill>
                <a:latin typeface="Century Gothic"/>
              </a:rPr>
              <a:t>Values above were read from the live site. K% is derived from RGB; no Pantone is published by this brand.</a:t>
            </a:r>
          </a:p>
        </p:txBody>
      </p:sp>
      <p:sp>
        <p:nvSpPr>
          <p:cNvPr id="87" name="Rectangle 86"/>
          <p:cNvSpPr/>
          <p:nvPr/>
        </p:nvSpPr>
        <p:spPr>
          <a:xfrm>
            <a:off x="0" y="6400800"/>
            <a:ext cx="12191695" cy="36576"/>
          </a:xfrm>
          <a:prstGeom prst="rect">
            <a:avLst/>
          </a:prstGeom>
          <a:solidFill>
            <a:srgbClr val="D9C7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0" y="6437376"/>
            <a:ext cx="12191695" cy="420624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612648" y="6492240"/>
            <a:ext cx="841248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8000"/>
              </a:lnSpc>
            </a:pPr>
            <a:r>
              <a:rPr sz="850" b="1" spc="160">
                <a:solidFill>
                  <a:srgbClr val="FFFFFF"/>
                </a:solidFill>
                <a:latin typeface="Century Gothic"/>
              </a:rPr>
              <a:t>PURE GALLERY  ·  LUXURY      PURE STUDIO  ·  PERSONALISED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8595360" y="6492240"/>
            <a:ext cx="298094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8000"/>
              </a:lnSpc>
            </a:pPr>
            <a:r>
              <a:rPr sz="850" b="1">
                <a:solidFill>
                  <a:srgbClr val="D9C7A3"/>
                </a:solidFill>
                <a:latin typeface="Century Gothic"/>
              </a:rPr>
              <a:t>PURE Brand Guide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