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181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77824"/>
            <a:ext cx="12191695" cy="54864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falcon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131" y="124358"/>
            <a:ext cx="1471873" cy="6291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6120" y="256032"/>
            <a:ext cx="46634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100" b="1" spc="-20">
                <a:solidFill>
                  <a:srgbClr val="FFFFFF"/>
                </a:solidFill>
                <a:latin typeface="Poppins"/>
              </a:rPr>
              <a:t>Brand Guide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01583" y="329184"/>
            <a:ext cx="3474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750" b="1" spc="150">
                <a:solidFill>
                  <a:srgbClr val="C2BC42"/>
                </a:solidFill>
                <a:latin typeface="Poppins"/>
              </a:rPr>
              <a:t>DESIGNING LIFE ITSELF BY TRANSFORMING SPACES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0" y="1060704"/>
            <a:ext cx="7315" cy="5084064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2648" y="1060704"/>
            <a:ext cx="23774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81818"/>
                </a:solidFill>
                <a:latin typeface="Poppins"/>
              </a:rPr>
              <a:t>PRIMARY LOGO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2648" y="1298448"/>
            <a:ext cx="402336" cy="36576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46120" y="1060704"/>
            <a:ext cx="246888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81818"/>
                </a:solidFill>
                <a:latin typeface="Poppins"/>
              </a:rPr>
              <a:t>REVERSED LOGO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46120" y="1298448"/>
            <a:ext cx="402336" cy="36576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2648" y="1426464"/>
            <a:ext cx="2377440" cy="713232"/>
          </a:xfrm>
          <a:prstGeom prst="rect">
            <a:avLst/>
          </a:prstGeom>
          <a:solidFill>
            <a:srgbClr val="F5F5F3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falcon_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638" y="1526316"/>
            <a:ext cx="1201459" cy="51352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2648" y="2212848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80" b="0">
                <a:solidFill>
                  <a:srgbClr val="666666"/>
                </a:solidFill>
                <a:latin typeface="Poppins"/>
              </a:rPr>
              <a:t>On paper or a light ground. The default lockup — never re-space, re-weight or re-colour it.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46120" y="1426464"/>
            <a:ext cx="2468880" cy="713232"/>
          </a:xfrm>
          <a:prstGeom prst="rect">
            <a:avLst/>
          </a:prstGeom>
          <a:solidFill>
            <a:srgbClr val="181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falcon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830" y="1526316"/>
            <a:ext cx="1201459" cy="51352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46120" y="2212848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80" b="0">
                <a:solidFill>
                  <a:srgbClr val="666666"/>
                </a:solidFill>
                <a:latin typeface="Poppins"/>
              </a:rPr>
              <a:t>Reversed on ink or over photography. No other colourway is permitted.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" y="2651760"/>
            <a:ext cx="23774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20" b="1" spc="120">
                <a:solidFill>
                  <a:srgbClr val="C2BC42"/>
                </a:solidFill>
                <a:latin typeface="Poppins"/>
              </a:rPr>
              <a:t>CLEAR SPACE + MINIMUM SIZE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648" y="2834640"/>
            <a:ext cx="23774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666666"/>
                </a:solidFill>
                <a:latin typeface="Poppins"/>
              </a:rPr>
              <a:t>Clear space on all sides equals the cap-height of the wordmark. Minimum width 28 mm in print, 80 px on screen.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46120" y="2651760"/>
            <a:ext cx="24688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20" b="1" spc="120">
                <a:solidFill>
                  <a:srgbClr val="C2BC42"/>
                </a:solidFill>
                <a:latin typeface="Poppins"/>
              </a:rPr>
              <a:t>ARTWORK STATUS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46120" y="2834640"/>
            <a:ext cx="24688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666666"/>
                </a:solidFill>
                <a:latin typeface="Poppins"/>
              </a:rPr>
              <a:t>Mark reproduced from the live site asset. Replace with the original vector before print — the web file is raster only.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2648" y="3602736"/>
            <a:ext cx="5102352" cy="731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2648" y="3675887"/>
            <a:ext cx="402336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81818"/>
                </a:solidFill>
                <a:latin typeface="Poppins"/>
              </a:rPr>
              <a:t>LOGO ON BACKGROUNDS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2648" y="3913631"/>
            <a:ext cx="402336" cy="36576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12648" y="4041648"/>
            <a:ext cx="1600200" cy="566928"/>
          </a:xfrm>
          <a:prstGeom prst="rect">
            <a:avLst/>
          </a:prstGeom>
          <a:solidFill>
            <a:srgbClr val="181818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falcon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08" y="4126687"/>
            <a:ext cx="928478" cy="39684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12648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66666"/>
                </a:solidFill>
                <a:latin typeface="Poppins"/>
              </a:rPr>
              <a:t>On ink — reversed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59152" y="4041648"/>
            <a:ext cx="16002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falcon_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012" y="4126687"/>
            <a:ext cx="928478" cy="39684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359152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66666"/>
                </a:solidFill>
                <a:latin typeface="Poppins"/>
              </a:rPr>
              <a:t>On white — primary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105656" y="4041648"/>
            <a:ext cx="1600200" cy="566928"/>
          </a:xfrm>
          <a:prstGeom prst="rect">
            <a:avLst/>
          </a:prstGeom>
          <a:solidFill>
            <a:srgbClr val="C2BC42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falcon_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516" y="4126687"/>
            <a:ext cx="928478" cy="39684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105656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66666"/>
                </a:solidFill>
                <a:latin typeface="Poppins"/>
              </a:rPr>
              <a:t>On accent — permitted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2648" y="4882896"/>
            <a:ext cx="201168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81818"/>
                </a:solidFill>
                <a:latin typeface="Poppins"/>
              </a:rPr>
              <a:t>MISUSE — NEVER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2648" y="5120640"/>
            <a:ext cx="402336" cy="36576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697480" y="4901184"/>
            <a:ext cx="30175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680" b="0">
                <a:solidFill>
                  <a:srgbClr val="666666"/>
                </a:solidFill>
                <a:latin typeface="Poppins"/>
              </a:rPr>
              <a:t>stretch  ·  re-colour  ·  rotate  ·  outline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2648" y="5266944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9" name="Picture 38" descr="falcon_mis_disto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3073" y="5357286"/>
            <a:ext cx="379349" cy="294802"/>
          </a:xfrm>
          <a:prstGeom prst="rect">
            <a:avLst/>
          </a:prstGeom>
        </p:spPr>
      </p:pic>
      <p:cxnSp>
        <p:nvCxnSpPr>
          <p:cNvPr id="40" name="Connector 39"/>
          <p:cNvCxnSpPr/>
          <p:nvPr/>
        </p:nvCxnSpPr>
        <p:spPr>
          <a:xfrm>
            <a:off x="612648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12648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66666"/>
                </a:solidFill>
                <a:latin typeface="Poppins"/>
              </a:rPr>
              <a:t>No distortion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359152" y="5266944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falcon_mis_recolou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4388" y="5357286"/>
            <a:ext cx="689726" cy="294802"/>
          </a:xfrm>
          <a:prstGeom prst="rect">
            <a:avLst/>
          </a:prstGeom>
        </p:spPr>
      </p:pic>
      <p:cxnSp>
        <p:nvCxnSpPr>
          <p:cNvPr id="44" name="Connector 43"/>
          <p:cNvCxnSpPr/>
          <p:nvPr/>
        </p:nvCxnSpPr>
        <p:spPr>
          <a:xfrm>
            <a:off x="2359152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359152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66666"/>
                </a:solidFill>
                <a:latin typeface="Poppins"/>
              </a:rPr>
              <a:t>No other colour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05656" y="5266944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7" name="Picture 46" descr="falcon_mis_rota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9327" y="5357286"/>
            <a:ext cx="512857" cy="294802"/>
          </a:xfrm>
          <a:prstGeom prst="rect">
            <a:avLst/>
          </a:prstGeom>
        </p:spPr>
      </p:pic>
      <p:cxnSp>
        <p:nvCxnSpPr>
          <p:cNvPr id="48" name="Connector 47"/>
          <p:cNvCxnSpPr/>
          <p:nvPr/>
        </p:nvCxnSpPr>
        <p:spPr>
          <a:xfrm>
            <a:off x="4105656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105656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66666"/>
                </a:solidFill>
                <a:latin typeface="Poppins"/>
              </a:rPr>
              <a:t>No rotation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72200" y="1060704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81818"/>
                </a:solidFill>
                <a:latin typeface="Poppins"/>
              </a:rPr>
              <a:t>COLOUR SYSTEM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172200" y="1298448"/>
            <a:ext cx="402336" cy="36576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6172200" y="1426464"/>
            <a:ext cx="982065" cy="548640"/>
          </a:xfrm>
          <a:prstGeom prst="rect">
            <a:avLst/>
          </a:prstGeom>
          <a:solidFill>
            <a:srgbClr val="181818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172200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181818"/>
                </a:solidFill>
                <a:latin typeface="Poppins"/>
              </a:rPr>
              <a:t>FALCON INK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72200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HEX #181818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RGB 24 24 24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K 91%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254849" y="1426464"/>
            <a:ext cx="982065" cy="548640"/>
          </a:xfrm>
          <a:prstGeom prst="rect">
            <a:avLst/>
          </a:prstGeom>
          <a:solidFill>
            <a:srgbClr val="C2BC42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254849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181818"/>
                </a:solidFill>
                <a:latin typeface="Poppins"/>
              </a:rPr>
              <a:t>OLIVE GOLD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254849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HEX #C2BC42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RGB 194 188 66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K 24%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337499" y="1426464"/>
            <a:ext cx="982065" cy="548640"/>
          </a:xfrm>
          <a:prstGeom prst="rect">
            <a:avLst/>
          </a:prstGeom>
          <a:solidFill>
            <a:srgbClr val="D8B765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337499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181818"/>
                </a:solidFill>
                <a:latin typeface="Poppins"/>
              </a:rPr>
              <a:t>WARM GOLD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337499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HEX #D8B765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RGB 216 183 101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K 15%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420148" y="1426464"/>
            <a:ext cx="982065" cy="548640"/>
          </a:xfrm>
          <a:prstGeom prst="rect">
            <a:avLst/>
          </a:prstGeom>
          <a:solidFill>
            <a:srgbClr val="666666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420148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181818"/>
                </a:solidFill>
                <a:latin typeface="Poppins"/>
              </a:rPr>
              <a:t>BODY GREY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420148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HEX #666666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RGB 102 102 102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K 60%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0502798" y="1426464"/>
            <a:ext cx="982065" cy="548640"/>
          </a:xfrm>
          <a:prstGeom prst="rect">
            <a:avLst/>
          </a:prstGeom>
          <a:solidFill>
            <a:srgbClr val="8D8D8D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10502798" y="2048256"/>
            <a:ext cx="108264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181818"/>
                </a:solidFill>
                <a:latin typeface="Poppins"/>
              </a:rPr>
              <a:t>MID GREY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502798" y="2212848"/>
            <a:ext cx="108264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HEX #8D8D8D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RGB 141 141 141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66666"/>
                </a:solidFill>
                <a:latin typeface="Poppins"/>
              </a:rPr>
              <a:t>K 45%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72200" y="2743200"/>
            <a:ext cx="54132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50" b="0">
                <a:solidFill>
                  <a:srgbClr val="666666"/>
                </a:solidFill>
                <a:latin typeface="Poppins"/>
              </a:rPr>
              <a:t>Two different golds are live on the site: #C2BC42 (olive) and #D8B765 (warm). Pick one as the accent and retire the other — a brand cannot own two.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172200" y="3145536"/>
            <a:ext cx="5413248" cy="731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172200" y="3236976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81818"/>
                </a:solidFill>
                <a:latin typeface="Poppins"/>
              </a:rPr>
              <a:t>TYPOGRAPHY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172200" y="3474720"/>
            <a:ext cx="402336" cy="36576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172200" y="3602736"/>
            <a:ext cx="2743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66666"/>
                </a:solidFill>
                <a:latin typeface="Poppins"/>
              </a:rPr>
              <a:t>Primary face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172200" y="3730752"/>
            <a:ext cx="38404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000" b="1" spc="-30">
                <a:solidFill>
                  <a:srgbClr val="181818"/>
                </a:solidFill>
                <a:latin typeface="Poppins"/>
              </a:rPr>
              <a:t>Poppins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72200" y="4151376"/>
            <a:ext cx="54132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666666"/>
                </a:solidFill>
                <a:latin typeface="Poppins"/>
              </a:rPr>
              <a:t>Poppins across all roles — Light 300 for body, Medium 500 and SemiBold 600 uppercase for headings and navigation.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172200" y="4572000"/>
            <a:ext cx="5413248" cy="731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172200" y="4663440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81818"/>
                </a:solidFill>
                <a:latin typeface="Poppins"/>
              </a:rPr>
              <a:t>DESIGN ELEMENTS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172200" y="4901183"/>
            <a:ext cx="402336" cy="36576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19963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181818"/>
                </a:solidFill>
                <a:latin typeface="DejaVu Sans"/>
              </a:rPr>
              <a:t>|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199632" y="5358384"/>
            <a:ext cx="237744" cy="27432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19963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666666"/>
                </a:solidFill>
                <a:latin typeface="Poppins"/>
              </a:rPr>
              <a:t>Gold rule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25119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181818"/>
                </a:solidFill>
                <a:latin typeface="DejaVu Sans"/>
              </a:rPr>
              <a:t>01</a:t>
            </a:r>
          </a:p>
        </p:txBody>
      </p:sp>
      <p:sp>
        <p:nvSpPr>
          <p:cNvPr id="81" name="Rectangle 80"/>
          <p:cNvSpPr/>
          <p:nvPr/>
        </p:nvSpPr>
        <p:spPr>
          <a:xfrm>
            <a:off x="7251192" y="5358384"/>
            <a:ext cx="237744" cy="27432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725119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666666"/>
                </a:solidFill>
                <a:latin typeface="Poppins"/>
              </a:rPr>
              <a:t>Sector index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30275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181818"/>
                </a:solidFill>
                <a:latin typeface="DejaVu Sans"/>
              </a:rPr>
              <a:t>Aa</a:t>
            </a:r>
          </a:p>
        </p:txBody>
      </p:sp>
      <p:sp>
        <p:nvSpPr>
          <p:cNvPr id="84" name="Rectangle 83"/>
          <p:cNvSpPr/>
          <p:nvPr/>
        </p:nvSpPr>
        <p:spPr>
          <a:xfrm>
            <a:off x="8302752" y="5358384"/>
            <a:ext cx="237744" cy="27432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830275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666666"/>
                </a:solidFill>
                <a:latin typeface="Poppins"/>
              </a:rPr>
              <a:t>Uppercase label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509760" y="4974336"/>
            <a:ext cx="2075688" cy="896112"/>
          </a:xfrm>
          <a:prstGeom prst="rect">
            <a:avLst/>
          </a:prstGeom>
          <a:solidFill>
            <a:srgbClr val="181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9619488" y="5065776"/>
            <a:ext cx="1856231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FFFFFF"/>
                </a:solidFill>
                <a:latin typeface="Poppins"/>
              </a:rPr>
              <a:t>A well-designed interior fit out has the power to change the lives it fosters within.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619488" y="5669280"/>
            <a:ext cx="1856231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580" b="0">
                <a:solidFill>
                  <a:srgbClr val="C2BC42"/>
                </a:solidFill>
                <a:latin typeface="Poppins"/>
              </a:rPr>
              <a:t>— falconincorporation.com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172200" y="5943600"/>
            <a:ext cx="54132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20" b="0">
                <a:solidFill>
                  <a:srgbClr val="666666"/>
                </a:solidFill>
                <a:latin typeface="Poppins"/>
              </a:rPr>
              <a:t>Values above were read from the live site. K% is derived from RGB; no Pantone is published by this brand.</a:t>
            </a:r>
          </a:p>
        </p:txBody>
      </p:sp>
      <p:sp>
        <p:nvSpPr>
          <p:cNvPr id="90" name="Rectangle 89"/>
          <p:cNvSpPr/>
          <p:nvPr/>
        </p:nvSpPr>
        <p:spPr>
          <a:xfrm>
            <a:off x="0" y="6400800"/>
            <a:ext cx="12191695" cy="36576"/>
          </a:xfrm>
          <a:prstGeom prst="rect">
            <a:avLst/>
          </a:prstGeom>
          <a:solidFill>
            <a:srgbClr val="C2B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0" y="6437376"/>
            <a:ext cx="12191695" cy="420624"/>
          </a:xfrm>
          <a:prstGeom prst="rect">
            <a:avLst/>
          </a:prstGeom>
          <a:solidFill>
            <a:srgbClr val="181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612648" y="6492240"/>
            <a:ext cx="84124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1" spc="160">
                <a:solidFill>
                  <a:srgbClr val="FFFFFF"/>
                </a:solidFill>
                <a:latin typeface="Poppins"/>
              </a:rPr>
              <a:t>FIT-OUT  ·  UPHOLSTERY  ·  CONTRACT FURNITURE  ·  MEP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595360" y="6492240"/>
            <a:ext cx="298094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8000"/>
              </a:lnSpc>
            </a:pPr>
            <a:r>
              <a:rPr sz="850" b="1">
                <a:solidFill>
                  <a:srgbClr val="C2BC42"/>
                </a:solidFill>
                <a:latin typeface="Poppins"/>
              </a:rPr>
              <a:t>Falcon Brand Guide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