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2648" y="237744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700" b="1" spc="220">
                <a:solidFill>
                  <a:srgbClr val="FFFFFF"/>
                </a:solidFill>
                <a:latin typeface="Montserrat"/>
              </a:rPr>
              <a:t>SAINIK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548640"/>
            <a:ext cx="23774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580" b="0" spc="260">
                <a:solidFill>
                  <a:srgbClr val="FFFFFF"/>
                </a:solidFill>
                <a:latin typeface="Montserrat"/>
              </a:rPr>
              <a:t>BY SAM &amp; SARA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6120" y="256032"/>
            <a:ext cx="46634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100" b="1" spc="-20">
                <a:solidFill>
                  <a:srgbClr val="FFFFFF"/>
                </a:solidFill>
                <a:latin typeface="Montserrat"/>
              </a:rPr>
              <a:t>Brand Strategy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01583" y="329184"/>
            <a:ext cx="3474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750" b="1" spc="150">
                <a:solidFill>
                  <a:srgbClr val="FFFFFF"/>
                </a:solidFill>
                <a:latin typeface="Montserrat"/>
              </a:rPr>
              <a:t>FURNITURE + HOME ACCESSORIES FOR THE WORLD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1115568"/>
            <a:ext cx="3273552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C1B1B"/>
                </a:solidFill>
                <a:latin typeface="Montserrat"/>
              </a:rPr>
              <a:t>STRATEGY CORE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2648" y="1353312"/>
            <a:ext cx="402336" cy="3657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1554480"/>
            <a:ext cx="3273552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1C1B1B"/>
                </a:solidFill>
                <a:latin typeface="Montserrat"/>
              </a:rPr>
              <a:t>01   </a:t>
            </a:r>
            <a:r>
              <a:rPr sz="1000" b="1" spc="150">
                <a:solidFill>
                  <a:srgbClr val="1C1B1B"/>
                </a:solidFill>
                <a:latin typeface="Montserrat"/>
              </a:rPr>
              <a:t>AUDIENCE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A6A6A"/>
                </a:solidFill>
                <a:latin typeface="Nunito Sans"/>
              </a:rPr>
              <a:t>International furniture buyers, retailers and trade specifiers sourcing furniture and home accessories at volume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" y="2560320"/>
            <a:ext cx="327355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1C1B1B"/>
                </a:solidFill>
                <a:latin typeface="Montserrat"/>
              </a:rPr>
              <a:t>02   </a:t>
            </a:r>
            <a:r>
              <a:rPr sz="1000" b="1" spc="150">
                <a:solidFill>
                  <a:srgbClr val="1C1B1B"/>
                </a:solidFill>
                <a:latin typeface="Montserrat"/>
              </a:rPr>
              <a:t>POSITIONING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A6A6A"/>
                </a:solidFill>
                <a:latin typeface="Nunito Sans"/>
              </a:rPr>
              <a:t>A design-and-manufacture house that ideates, designs and makes furniture and home accessories for export markets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3474720"/>
            <a:ext cx="3273552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1C1B1B"/>
                </a:solidFill>
                <a:latin typeface="Montserrat"/>
              </a:rPr>
              <a:t>03   </a:t>
            </a:r>
            <a:r>
              <a:rPr sz="1000" b="1" spc="150">
                <a:solidFill>
                  <a:srgbClr val="1C1B1B"/>
                </a:solidFill>
                <a:latin typeface="Montserrat"/>
              </a:rPr>
              <a:t>BRAND PROMISE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A6A6A"/>
                </a:solidFill>
                <a:latin typeface="Nunito Sans"/>
              </a:rPr>
              <a:t>One partner from idea to finished product — “for the world”, in the company's own words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" y="4297680"/>
            <a:ext cx="3273552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1C1B1B"/>
                </a:solidFill>
                <a:latin typeface="Montserrat"/>
              </a:rPr>
              <a:t>04   </a:t>
            </a:r>
            <a:r>
              <a:rPr sz="1000" b="1" spc="150">
                <a:solidFill>
                  <a:srgbClr val="1C1B1B"/>
                </a:solidFill>
                <a:latin typeface="Montserrat"/>
              </a:rPr>
              <a:t>PERSONALITY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A6A6A"/>
                </a:solidFill>
                <a:latin typeface="Nunito Sans"/>
              </a:rPr>
              <a:t>Maker-led, understated, catalogue-driven — the product does the talking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" y="5212080"/>
            <a:ext cx="3273552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1C1B1B"/>
                </a:solidFill>
                <a:latin typeface="Montserrat"/>
              </a:rPr>
              <a:t>05   </a:t>
            </a:r>
            <a:r>
              <a:rPr sz="1000" b="1" spc="150">
                <a:solidFill>
                  <a:srgbClr val="1C1B1B"/>
                </a:solidFill>
                <a:latin typeface="Montserrat"/>
              </a:rPr>
              <a:t>VOICE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A6A6A"/>
                </a:solidFill>
                <a:latin typeface="Nunito Sans"/>
              </a:rPr>
              <a:t>Plain and declarative. Product first, adjectives last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87952" y="1115568"/>
            <a:ext cx="342900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C1B1B"/>
                </a:solidFill>
                <a:latin typeface="Montserrat"/>
              </a:rPr>
              <a:t>MESSAGING + BEHAVIOUR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87952" y="1353312"/>
            <a:ext cx="402336" cy="3657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187952" y="15544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1C1B1B"/>
                </a:solidFill>
                <a:latin typeface="Montserrat"/>
              </a:rPr>
              <a:t>01   </a:t>
            </a:r>
            <a:r>
              <a:rPr sz="1000" b="1" spc="150">
                <a:solidFill>
                  <a:srgbClr val="1C1B1B"/>
                </a:solidFill>
                <a:latin typeface="Montserra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A6A6A"/>
                </a:solidFill>
                <a:latin typeface="Nunito Sans"/>
              </a:rPr>
              <a:t>Ideation, design and manufacture under one roof — not a reseller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87952" y="24688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1C1B1B"/>
                </a:solidFill>
                <a:latin typeface="Montserrat"/>
              </a:rPr>
              <a:t>02   </a:t>
            </a:r>
            <a:r>
              <a:rPr sz="1000" b="1" spc="150">
                <a:solidFill>
                  <a:srgbClr val="1C1B1B"/>
                </a:solidFill>
                <a:latin typeface="Montserra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A6A6A"/>
                </a:solidFill>
                <a:latin typeface="Nunito Sans"/>
              </a:rPr>
              <a:t>Breadth across furniture, lighting, storage, mirrors, planters and décor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87952" y="33832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1C1B1B"/>
                </a:solidFill>
                <a:latin typeface="Montserrat"/>
              </a:rPr>
              <a:t>03   </a:t>
            </a:r>
            <a:r>
              <a:rPr sz="1000" b="1" spc="150">
                <a:solidFill>
                  <a:srgbClr val="1C1B1B"/>
                </a:solidFill>
                <a:latin typeface="Montserrat"/>
              </a:rPr>
              <a:t>MESSAGE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A6A6A"/>
                </a:solidFill>
                <a:latin typeface="Nunito Sans"/>
              </a:rPr>
              <a:t>A trade catalogue, served to qualified buyers rather than the open public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87952" y="4297680"/>
            <a:ext cx="3429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1C1B1B"/>
                </a:solidFill>
                <a:latin typeface="Montserrat"/>
              </a:rPr>
              <a:t>04   </a:t>
            </a:r>
            <a:r>
              <a:rPr sz="1000" b="1" spc="150">
                <a:solidFill>
                  <a:srgbClr val="1C1B1B"/>
                </a:solidFill>
                <a:latin typeface="Montserrat"/>
              </a:rPr>
              <a:t>VISUAL DIRECTION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A6A6A"/>
                </a:solidFill>
                <a:latin typeface="Nunito Sans"/>
              </a:rPr>
              <a:t>Monochrome ink and grey, Montserrat headings, product photography on white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87952" y="5212080"/>
            <a:ext cx="34290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00" b="1">
                <a:solidFill>
                  <a:srgbClr val="1C1B1B"/>
                </a:solidFill>
                <a:latin typeface="Montserrat"/>
              </a:rPr>
              <a:t>05   </a:t>
            </a:r>
            <a:r>
              <a:rPr sz="1000" b="1" spc="150">
                <a:solidFill>
                  <a:srgbClr val="1C1B1B"/>
                </a:solidFill>
                <a:latin typeface="Montserrat"/>
              </a:rPr>
              <a:t>GUARDRAILS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sz="860">
                <a:solidFill>
                  <a:srgbClr val="6A6A6A"/>
                </a:solidFill>
                <a:latin typeface="Nunito Sans"/>
              </a:rPr>
              <a:t>Never imply open retail while the storefront is account-gated; never publish figures the business cannot evidence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964424" y="1115568"/>
            <a:ext cx="3621024" cy="1097280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56448" y="1225296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FFFFFF"/>
                </a:solidFill>
                <a:latin typeface="Montserrat"/>
              </a:rPr>
              <a:t>THE PROMISE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56448" y="1426464"/>
            <a:ext cx="3236976" cy="6949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</a:pPr>
            <a:r>
              <a:rPr sz="1200" b="1" spc="-20">
                <a:solidFill>
                  <a:srgbClr val="FFFFFF"/>
                </a:solidFill>
                <a:latin typeface="Montserrat"/>
              </a:rPr>
              <a:t>We ideate, design and manufacture furniture and home accessories for the world.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964424" y="2340864"/>
            <a:ext cx="3621024" cy="1481328"/>
          </a:xfrm>
          <a:prstGeom prst="rect">
            <a:avLst/>
          </a:prstGeom>
          <a:solidFill>
            <a:srgbClr val="F4F4F4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56448" y="2450592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1C1B1B"/>
                </a:solidFill>
                <a:latin typeface="Montserrat"/>
              </a:rPr>
              <a:t>PROOF  —  NOTHING PUBLISHED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6448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C1B1B"/>
                </a:solidFill>
                <a:latin typeface="Montserrat"/>
              </a:rPr>
              <a:t>—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56448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A6A6A"/>
                </a:solidFill>
                <a:latin typeface="Montserrat"/>
              </a:rPr>
              <a:t>Founded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6448" y="3108960"/>
            <a:ext cx="182880" cy="18288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244584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C1B1B"/>
                </a:solidFill>
                <a:latin typeface="Montserrat"/>
              </a:rPr>
              <a:t>—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44584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A6A6A"/>
                </a:solidFill>
                <a:latin typeface="Montserrat"/>
              </a:rPr>
              <a:t>Headcount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244584" y="3108960"/>
            <a:ext cx="182880" cy="18288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332720" y="2670048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C1B1B"/>
                </a:solidFill>
                <a:latin typeface="Montserrat"/>
              </a:rPr>
              <a:t>—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332720" y="2880360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A6A6A"/>
                </a:solidFill>
                <a:latin typeface="Montserrat"/>
              </a:rPr>
              <a:t>Factories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0332720" y="3108960"/>
            <a:ext cx="182880" cy="18288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156448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C1B1B"/>
                </a:solidFill>
                <a:latin typeface="Montserrat"/>
              </a:rPr>
              <a:t>—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56448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A6A6A"/>
                </a:solidFill>
                <a:latin typeface="Montserrat"/>
              </a:rPr>
              <a:t>Markets served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156448" y="3675887"/>
            <a:ext cx="182880" cy="18288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244584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C1B1B"/>
                </a:solidFill>
                <a:latin typeface="Montserrat"/>
              </a:rPr>
              <a:t>—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244584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A6A6A"/>
                </a:solidFill>
                <a:latin typeface="Montserrat"/>
              </a:rPr>
              <a:t>Named clients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244584" y="3675887"/>
            <a:ext cx="182880" cy="18288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0332720" y="3236976"/>
            <a:ext cx="1042415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 spc="-30">
                <a:solidFill>
                  <a:srgbClr val="1C1B1B"/>
                </a:solidFill>
                <a:latin typeface="Montserrat"/>
              </a:rPr>
              <a:t>—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32720" y="3447288"/>
            <a:ext cx="1042415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20" b="0">
                <a:solidFill>
                  <a:srgbClr val="6A6A6A"/>
                </a:solidFill>
                <a:latin typeface="Montserrat"/>
              </a:rPr>
              <a:t>Certifications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0332720" y="3675887"/>
            <a:ext cx="182880" cy="18288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7964424" y="3950208"/>
            <a:ext cx="1755648" cy="1225296"/>
          </a:xfrm>
          <a:prstGeom prst="rect">
            <a:avLst/>
          </a:prstGeom>
          <a:solidFill>
            <a:srgbClr val="F4F4F4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083296" y="4059936"/>
            <a:ext cx="1527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1C1B1B"/>
                </a:solidFill>
                <a:latin typeface="Montserrat"/>
              </a:rPr>
              <a:t>THE</a:t>
            </a:r>
          </a:p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1C1B1B"/>
                </a:solidFill>
                <a:latin typeface="Montserrat"/>
              </a:rPr>
              <a:t>GATE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083296" y="4425696"/>
            <a:ext cx="152704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680" b="0">
                <a:solidFill>
                  <a:srgbClr val="1C1B1B"/>
                </a:solidFill>
                <a:latin typeface="Montserrat"/>
              </a:rPr>
              <a:t>The storefront returns “Access Denied”. It is locked to customer accounts, so the public site currently sells nothing and proves nothing.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9829800" y="3950208"/>
            <a:ext cx="1755648" cy="122529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948672" y="4059936"/>
            <a:ext cx="1527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FFFFFF"/>
                </a:solidFill>
                <a:latin typeface="Montserrat"/>
              </a:rPr>
              <a:t>PRIORITY</a:t>
            </a:r>
          </a:p>
          <a:p>
            <a:pPr algn="l">
              <a:lnSpc>
                <a:spcPct val="115000"/>
              </a:lnSpc>
            </a:pPr>
            <a:r>
              <a:rPr sz="700" b="1" spc="120">
                <a:solidFill>
                  <a:srgbClr val="FFFFFF"/>
                </a:solidFill>
                <a:latin typeface="Montserrat"/>
              </a:rPr>
              <a:t>FIX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948672" y="4425696"/>
            <a:ext cx="1527048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680" b="0">
                <a:solidFill>
                  <a:srgbClr val="FFFFFF"/>
                </a:solidFill>
                <a:latin typeface="Montserrat"/>
              </a:rPr>
              <a:t>Publish proof: years, factory, capacity, markets, clients. Then choose an accent colour the brand can own.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964424" y="5303520"/>
            <a:ext cx="3621024" cy="841248"/>
          </a:xfrm>
          <a:prstGeom prst="rect">
            <a:avLst/>
          </a:prstGeom>
          <a:solidFill>
            <a:srgbClr val="F4F4F4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156448" y="5413248"/>
            <a:ext cx="3236976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50" b="1" spc="160">
                <a:solidFill>
                  <a:srgbClr val="1C1B1B"/>
                </a:solidFill>
                <a:latin typeface="Montserrat"/>
              </a:rPr>
              <a:t>HOW TO READ THIS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56448" y="5614416"/>
            <a:ext cx="3236976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50" b="0">
                <a:solidFill>
                  <a:srgbClr val="6A6A6A"/>
                </a:solidFill>
                <a:latin typeface="Montserrat"/>
              </a:rPr>
              <a:t>Every line is drawn from the live site. Em dashes mark proof the business does not currently publish.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12648" y="6492240"/>
            <a:ext cx="84124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1" spc="160">
                <a:solidFill>
                  <a:srgbClr val="FFFFFF"/>
                </a:solidFill>
                <a:latin typeface="Montserrat"/>
              </a:rPr>
              <a:t>IDEATE  ·  DESIGN  ·  MANUFACTURE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sz="850" b="1">
                <a:solidFill>
                  <a:srgbClr val="FFFFFF"/>
                </a:solidFill>
                <a:latin typeface="Montserrat"/>
              </a:rPr>
              <a:t>Sainik Brand Strategy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